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90" d="100"/>
          <a:sy n="90" d="100"/>
        </p:scale>
        <p:origin x="-1632" y="-488"/>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interSettings" Target="printerSettings/printerSettings1.bin"/><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jp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24481657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 Id="rId3" Type="http://schemas.openxmlformats.org/officeDocument/2006/relationships/hyperlink" Target="https://math.stackexchange.com/questions/945871/derivative-of-softmax-loss-function"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 Id="rId3" Type="http://schemas.openxmlformats.org/officeDocument/2006/relationships/hyperlink" Target="https://stackoverflow.com/questions/38287772/cbow-v-s-skip-gram-why-invert-context-and-target-words"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 Id="rId3" Type="http://schemas.openxmlformats.org/officeDocument/2006/relationships/hyperlink" Target="https://math.stackexchange.com/questions/945871/derivative-of-softmax-loss-function"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4c2db006f8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4c2db006f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Review corpus</a:t>
            </a:r>
            <a:r>
              <a:rPr lang="en-US" baseline="0" dirty="0" smtClean="0"/>
              <a:t> is cleaned, and bi-gram phrasing is applied.</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4d724184a4_2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4d724184a4_2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smtClean="0">
                <a:solidFill>
                  <a:srgbClr val="24292E"/>
                </a:solidFill>
                <a:highlight>
                  <a:srgbClr val="FFFFFF"/>
                </a:highlight>
              </a:rPr>
              <a:t>40</a:t>
            </a:r>
            <a:r>
              <a:rPr lang="en-US" sz="1200" baseline="0" dirty="0" smtClean="0">
                <a:solidFill>
                  <a:srgbClr val="24292E"/>
                </a:solidFill>
                <a:highlight>
                  <a:srgbClr val="FFFFFF"/>
                </a:highlight>
              </a:rPr>
              <a:t> dimension</a:t>
            </a:r>
            <a:r>
              <a:rPr lang="en-US" sz="1200" dirty="0" smtClean="0">
                <a:solidFill>
                  <a:srgbClr val="24292E"/>
                </a:solidFill>
                <a:highlight>
                  <a:srgbClr val="FFFFFF"/>
                </a:highlight>
              </a:rPr>
              <a:t> word embedding's are reduced to 2D using PCA for visualization purpose. </a:t>
            </a:r>
          </a:p>
          <a:p>
            <a:pPr marL="0" lvl="0" indent="0" algn="l" rtl="0">
              <a:spcBef>
                <a:spcPts val="0"/>
              </a:spcBef>
              <a:spcAft>
                <a:spcPts val="0"/>
              </a:spcAft>
              <a:buNone/>
            </a:pPr>
            <a:r>
              <a:rPr lang="en" sz="1200" dirty="0" smtClean="0">
                <a:solidFill>
                  <a:srgbClr val="24292E"/>
                </a:solidFill>
                <a:highlight>
                  <a:srgbClr val="FFFFFF"/>
                </a:highlight>
              </a:rPr>
              <a:t>K-means </a:t>
            </a:r>
            <a:r>
              <a:rPr lang="en" sz="1200" dirty="0">
                <a:solidFill>
                  <a:srgbClr val="24292E"/>
                </a:solidFill>
                <a:highlight>
                  <a:srgbClr val="FFFFFF"/>
                </a:highlight>
              </a:rPr>
              <a:t>clustering </a:t>
            </a:r>
            <a:r>
              <a:rPr lang="en-US" sz="1200" dirty="0" smtClean="0">
                <a:solidFill>
                  <a:srgbClr val="24292E"/>
                </a:solidFill>
                <a:highlight>
                  <a:srgbClr val="FFFFFF"/>
                </a:highlight>
              </a:rPr>
              <a:t>is run on 2D</a:t>
            </a:r>
            <a:r>
              <a:rPr lang="en-US" sz="1200" baseline="0" dirty="0" smtClean="0">
                <a:solidFill>
                  <a:srgbClr val="24292E"/>
                </a:solidFill>
                <a:highlight>
                  <a:srgbClr val="FFFFFF"/>
                </a:highlight>
              </a:rPr>
              <a:t> </a:t>
            </a:r>
            <a:r>
              <a:rPr lang="en-US" sz="1200" dirty="0" smtClean="0">
                <a:solidFill>
                  <a:srgbClr val="24292E"/>
                </a:solidFill>
                <a:highlight>
                  <a:srgbClr val="FFFFFF"/>
                </a:highlight>
              </a:rPr>
              <a:t>word</a:t>
            </a:r>
            <a:r>
              <a:rPr lang="en-US" sz="1200" baseline="0" dirty="0" smtClean="0">
                <a:solidFill>
                  <a:srgbClr val="24292E"/>
                </a:solidFill>
                <a:highlight>
                  <a:srgbClr val="FFFFFF"/>
                </a:highlight>
              </a:rPr>
              <a:t> embedding's </a:t>
            </a:r>
            <a:r>
              <a:rPr lang="en" sz="1200" dirty="0" smtClean="0">
                <a:solidFill>
                  <a:srgbClr val="24292E"/>
                </a:solidFill>
                <a:highlight>
                  <a:srgbClr val="FFFFFF"/>
                </a:highlight>
              </a:rPr>
              <a:t>to </a:t>
            </a:r>
            <a:r>
              <a:rPr lang="en" sz="1200" dirty="0">
                <a:solidFill>
                  <a:srgbClr val="24292E"/>
                </a:solidFill>
                <a:highlight>
                  <a:srgbClr val="FFFFFF"/>
                </a:highlight>
              </a:rPr>
              <a:t>extract the cluster methodologically</a:t>
            </a:r>
            <a:r>
              <a:rPr lang="en" sz="1200" dirty="0" smtClean="0">
                <a:solidFill>
                  <a:srgbClr val="24292E"/>
                </a:solidFill>
                <a:highlight>
                  <a:srgbClr val="FFFFFF"/>
                </a:highlight>
              </a:rPr>
              <a:t>.</a:t>
            </a:r>
            <a:r>
              <a:rPr lang="en-US" sz="1200" dirty="0" smtClean="0">
                <a:solidFill>
                  <a:srgbClr val="24292E"/>
                </a:solidFill>
                <a:highlight>
                  <a:srgbClr val="FFFFFF"/>
                </a:highlight>
              </a:rPr>
              <a:t> </a:t>
            </a:r>
          </a:p>
          <a:p>
            <a:pPr marL="0" lvl="0" indent="0" algn="l" rtl="0">
              <a:spcBef>
                <a:spcPts val="0"/>
              </a:spcBef>
              <a:spcAft>
                <a:spcPts val="0"/>
              </a:spcAft>
              <a:buNone/>
            </a:pPr>
            <a:r>
              <a:rPr lang="en-US" sz="1200" dirty="0" smtClean="0">
                <a:solidFill>
                  <a:srgbClr val="24292E"/>
                </a:solidFill>
                <a:highlight>
                  <a:srgbClr val="FFFFFF"/>
                </a:highlight>
              </a:rPr>
              <a:t>Each cluster denotes</a:t>
            </a:r>
            <a:r>
              <a:rPr lang="en-US" sz="1200" baseline="0" dirty="0" smtClean="0">
                <a:solidFill>
                  <a:srgbClr val="24292E"/>
                </a:solidFill>
                <a:highlight>
                  <a:srgbClr val="FFFFFF"/>
                </a:highlight>
              </a:rPr>
              <a:t> a meaningful neighborhood, in this case, the light blue cluster contains most of the dish names.</a:t>
            </a:r>
            <a:endParaRPr sz="1200" dirty="0">
              <a:solidFill>
                <a:srgbClr val="24292E"/>
              </a:solidFill>
              <a:highlight>
                <a:srgbClr val="FFFFFF"/>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4c5947ed48_1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4c5947ed48_1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smtClean="0">
                <a:solidFill>
                  <a:srgbClr val="24292E"/>
                </a:solidFill>
                <a:highlight>
                  <a:srgbClr val="FFFFFF"/>
                </a:highlight>
              </a:rPr>
              <a:t>https</a:t>
            </a:r>
            <a:r>
              <a:rPr lang="en" sz="1200" dirty="0">
                <a:solidFill>
                  <a:srgbClr val="24292E"/>
                </a:solidFill>
                <a:highlight>
                  <a:srgbClr val="FFFFFF"/>
                </a:highlight>
              </a:rPr>
              <a:t>://arxiv.org/pdf/1411.2738.pdf</a:t>
            </a:r>
            <a:endParaRPr sz="1200" dirty="0">
              <a:solidFill>
                <a:srgbClr val="24292E"/>
              </a:solidFill>
              <a:highlight>
                <a:srgbClr val="FFFFFF"/>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4c2db006f8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4c2db006f8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err="1" smtClean="0">
                <a:solidFill>
                  <a:srgbClr val="24292E"/>
                </a:solidFill>
                <a:highlight>
                  <a:srgbClr val="FFFFFF"/>
                </a:highlight>
              </a:rPr>
              <a:t>Tensorflow</a:t>
            </a:r>
            <a:r>
              <a:rPr lang="en-US" sz="1200" dirty="0" smtClean="0">
                <a:solidFill>
                  <a:srgbClr val="24292E"/>
                </a:solidFill>
                <a:highlight>
                  <a:srgbClr val="FFFFFF"/>
                </a:highlight>
              </a:rPr>
              <a:t> w2v settings</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4c5947ed48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4c5947ed48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smtClean="0">
                <a:solidFill>
                  <a:srgbClr val="24292E"/>
                </a:solidFill>
                <a:highlight>
                  <a:srgbClr val="FFFFFF"/>
                </a:highlight>
              </a:rPr>
              <a:t>50</a:t>
            </a:r>
            <a:r>
              <a:rPr lang="en-US" sz="1200" baseline="0" dirty="0" smtClean="0">
                <a:solidFill>
                  <a:srgbClr val="24292E"/>
                </a:solidFill>
                <a:highlight>
                  <a:srgbClr val="FFFFFF"/>
                </a:highlight>
              </a:rPr>
              <a:t> dimension</a:t>
            </a:r>
            <a:r>
              <a:rPr lang="en-US" sz="1200" dirty="0" smtClean="0">
                <a:solidFill>
                  <a:srgbClr val="24292E"/>
                </a:solidFill>
                <a:highlight>
                  <a:srgbClr val="FFFFFF"/>
                </a:highlight>
              </a:rPr>
              <a:t> word embedding's are reduced to 2D using PCA for visualization purpose. </a:t>
            </a:r>
          </a:p>
          <a:p>
            <a:pPr marL="0" lvl="0" indent="0" algn="l" rtl="0">
              <a:spcBef>
                <a:spcPts val="0"/>
              </a:spcBef>
              <a:spcAft>
                <a:spcPts val="0"/>
              </a:spcAft>
              <a:buNone/>
            </a:pPr>
            <a:r>
              <a:rPr lang="en-US" sz="1200" dirty="0" smtClean="0">
                <a:solidFill>
                  <a:srgbClr val="24292E"/>
                </a:solidFill>
                <a:highlight>
                  <a:srgbClr val="FFFFFF"/>
                </a:highlight>
              </a:rPr>
              <a:t>K-means clustering is run on 2D</a:t>
            </a:r>
            <a:r>
              <a:rPr lang="en-US" sz="1200" baseline="0" dirty="0" smtClean="0">
                <a:solidFill>
                  <a:srgbClr val="24292E"/>
                </a:solidFill>
                <a:highlight>
                  <a:srgbClr val="FFFFFF"/>
                </a:highlight>
              </a:rPr>
              <a:t> </a:t>
            </a:r>
            <a:r>
              <a:rPr lang="en-US" sz="1200" dirty="0" smtClean="0">
                <a:solidFill>
                  <a:srgbClr val="24292E"/>
                </a:solidFill>
                <a:highlight>
                  <a:srgbClr val="FFFFFF"/>
                </a:highlight>
              </a:rPr>
              <a:t>word</a:t>
            </a:r>
            <a:r>
              <a:rPr lang="en-US" sz="1200" baseline="0" dirty="0" smtClean="0">
                <a:solidFill>
                  <a:srgbClr val="24292E"/>
                </a:solidFill>
                <a:highlight>
                  <a:srgbClr val="FFFFFF"/>
                </a:highlight>
              </a:rPr>
              <a:t> embedding's </a:t>
            </a:r>
            <a:r>
              <a:rPr lang="en-US" sz="1200" dirty="0" smtClean="0">
                <a:solidFill>
                  <a:srgbClr val="24292E"/>
                </a:solidFill>
                <a:highlight>
                  <a:srgbClr val="FFFFFF"/>
                </a:highlight>
              </a:rPr>
              <a:t>to extract the cluster methodologically. </a:t>
            </a:r>
          </a:p>
          <a:p>
            <a:pPr marL="0" lvl="0" indent="0" algn="l" rtl="0">
              <a:spcBef>
                <a:spcPts val="0"/>
              </a:spcBef>
              <a:spcAft>
                <a:spcPts val="0"/>
              </a:spcAft>
              <a:buNone/>
            </a:pPr>
            <a:r>
              <a:rPr lang="en-US" sz="1200" dirty="0" smtClean="0">
                <a:solidFill>
                  <a:srgbClr val="24292E"/>
                </a:solidFill>
                <a:highlight>
                  <a:srgbClr val="FFFFFF"/>
                </a:highlight>
              </a:rPr>
              <a:t>Each cluster denotes</a:t>
            </a:r>
            <a:r>
              <a:rPr lang="en-US" sz="1200" baseline="0" dirty="0" smtClean="0">
                <a:solidFill>
                  <a:srgbClr val="24292E"/>
                </a:solidFill>
                <a:highlight>
                  <a:srgbClr val="FFFFFF"/>
                </a:highlight>
              </a:rPr>
              <a:t> a meaningful neighborhood, in this case, the dark green cluster contains most of the dish names.</a:t>
            </a:r>
            <a:endParaRPr lang="en-US" sz="1200" dirty="0">
              <a:solidFill>
                <a:srgbClr val="24292E"/>
              </a:solidFill>
              <a:highlight>
                <a:srgbClr val="FFFFFF"/>
              </a:high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4c5947ed48_1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4c5947ed48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smtClean="0">
                <a:solidFill>
                  <a:srgbClr val="24292E"/>
                </a:solidFill>
                <a:highlight>
                  <a:srgbClr val="FFFFFF"/>
                </a:highlight>
              </a:rPr>
              <a:t>50</a:t>
            </a:r>
            <a:r>
              <a:rPr lang="en-US" sz="1200" baseline="0" dirty="0" smtClean="0">
                <a:solidFill>
                  <a:srgbClr val="24292E"/>
                </a:solidFill>
                <a:highlight>
                  <a:srgbClr val="FFFFFF"/>
                </a:highlight>
              </a:rPr>
              <a:t> dimension</a:t>
            </a:r>
            <a:r>
              <a:rPr lang="en-US" sz="1200" dirty="0" smtClean="0">
                <a:solidFill>
                  <a:srgbClr val="24292E"/>
                </a:solidFill>
                <a:highlight>
                  <a:srgbClr val="FFFFFF"/>
                </a:highlight>
              </a:rPr>
              <a:t> word embedding's are reduced to 2D using PCA for visualization purpose. </a:t>
            </a:r>
          </a:p>
          <a:p>
            <a:pPr marL="0" lvl="0" indent="0" algn="l" rtl="0">
              <a:spcBef>
                <a:spcPts val="0"/>
              </a:spcBef>
              <a:spcAft>
                <a:spcPts val="0"/>
              </a:spcAft>
              <a:buNone/>
            </a:pPr>
            <a:r>
              <a:rPr lang="en-US" sz="1200" dirty="0" smtClean="0">
                <a:solidFill>
                  <a:srgbClr val="24292E"/>
                </a:solidFill>
                <a:highlight>
                  <a:srgbClr val="FFFFFF"/>
                </a:highlight>
              </a:rPr>
              <a:t>K-means clustering is run on 2D</a:t>
            </a:r>
            <a:r>
              <a:rPr lang="en-US" sz="1200" baseline="0" dirty="0" smtClean="0">
                <a:solidFill>
                  <a:srgbClr val="24292E"/>
                </a:solidFill>
                <a:highlight>
                  <a:srgbClr val="FFFFFF"/>
                </a:highlight>
              </a:rPr>
              <a:t> </a:t>
            </a:r>
            <a:r>
              <a:rPr lang="en-US" sz="1200" dirty="0" smtClean="0">
                <a:solidFill>
                  <a:srgbClr val="24292E"/>
                </a:solidFill>
                <a:highlight>
                  <a:srgbClr val="FFFFFF"/>
                </a:highlight>
              </a:rPr>
              <a:t>word</a:t>
            </a:r>
            <a:r>
              <a:rPr lang="en-US" sz="1200" baseline="0" dirty="0" smtClean="0">
                <a:solidFill>
                  <a:srgbClr val="24292E"/>
                </a:solidFill>
                <a:highlight>
                  <a:srgbClr val="FFFFFF"/>
                </a:highlight>
              </a:rPr>
              <a:t> embedding's </a:t>
            </a:r>
            <a:r>
              <a:rPr lang="en-US" sz="1200" dirty="0" smtClean="0">
                <a:solidFill>
                  <a:srgbClr val="24292E"/>
                </a:solidFill>
                <a:highlight>
                  <a:srgbClr val="FFFFFF"/>
                </a:highlight>
              </a:rPr>
              <a:t>to extract the cluster methodologically. </a:t>
            </a:r>
          </a:p>
          <a:p>
            <a:pPr marL="0" lvl="0" indent="0" algn="l" rtl="0">
              <a:spcBef>
                <a:spcPts val="0"/>
              </a:spcBef>
              <a:spcAft>
                <a:spcPts val="0"/>
              </a:spcAft>
              <a:buNone/>
            </a:pPr>
            <a:r>
              <a:rPr lang="en-US" sz="1200" dirty="0" smtClean="0">
                <a:solidFill>
                  <a:srgbClr val="24292E"/>
                </a:solidFill>
                <a:highlight>
                  <a:srgbClr val="FFFFFF"/>
                </a:highlight>
              </a:rPr>
              <a:t>Each cluster denotes</a:t>
            </a:r>
            <a:r>
              <a:rPr lang="en-US" sz="1200" baseline="0" dirty="0" smtClean="0">
                <a:solidFill>
                  <a:srgbClr val="24292E"/>
                </a:solidFill>
                <a:highlight>
                  <a:srgbClr val="FFFFFF"/>
                </a:highlight>
              </a:rPr>
              <a:t> a meaningful neighborhood, in this case, the dark green cluster contains most of the dish names.</a:t>
            </a:r>
            <a:endParaRPr lang="en-US" sz="1200" dirty="0">
              <a:solidFill>
                <a:srgbClr val="24292E"/>
              </a:solidFill>
              <a:highlight>
                <a:srgbClr val="FFFFFF"/>
              </a:high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4c5947ed48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4c5947ed48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24292E"/>
                </a:solidFill>
                <a:highlight>
                  <a:srgbClr val="FFFFFF"/>
                </a:highlight>
              </a:rPr>
              <a:t>North Indian and South Indian dish names are clustered separately.</a:t>
            </a:r>
            <a:endParaRPr sz="1200" dirty="0">
              <a:solidFill>
                <a:srgbClr val="24292E"/>
              </a:solidFill>
              <a:highlight>
                <a:srgbClr val="FFFFFF"/>
              </a:highlight>
            </a:endParaRPr>
          </a:p>
          <a:p>
            <a:pPr marL="0" lvl="0" indent="0" algn="l" rtl="0">
              <a:spcBef>
                <a:spcPts val="0"/>
              </a:spcBef>
              <a:spcAft>
                <a:spcPts val="0"/>
              </a:spcAft>
              <a:buNone/>
            </a:pPr>
            <a:r>
              <a:rPr lang="en" sz="1200" dirty="0">
                <a:solidFill>
                  <a:srgbClr val="24292E"/>
                </a:solidFill>
                <a:highlight>
                  <a:srgbClr val="FFFFFF"/>
                </a:highlight>
              </a:rPr>
              <a:t>Highlight north indian and south indian </a:t>
            </a:r>
            <a:r>
              <a:rPr lang="en" sz="1200" dirty="0" smtClean="0">
                <a:solidFill>
                  <a:srgbClr val="24292E"/>
                </a:solidFill>
                <a:highlight>
                  <a:srgbClr val="FFFFFF"/>
                </a:highlight>
              </a:rPr>
              <a:t>dishe</a:t>
            </a:r>
            <a:r>
              <a:rPr lang="en-US" sz="1200" dirty="0" smtClean="0">
                <a:solidFill>
                  <a:srgbClr val="24292E"/>
                </a:solidFill>
                <a:highlight>
                  <a:srgbClr val="FFFFFF"/>
                </a:highlight>
              </a:rPr>
              <a:t>s.</a:t>
            </a:r>
            <a:endParaRPr sz="1200" dirty="0">
              <a:solidFill>
                <a:srgbClr val="24292E"/>
              </a:solidFill>
              <a:highlight>
                <a:srgbClr val="FFFFFF"/>
              </a:high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4c5947ed48_1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4c5947ed48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smtClean="0">
                <a:solidFill>
                  <a:srgbClr val="24292E"/>
                </a:solidFill>
                <a:highlight>
                  <a:srgbClr val="FFFFFF"/>
                </a:highlight>
              </a:rPr>
              <a:t>Use </a:t>
            </a:r>
            <a:r>
              <a:rPr lang="en" sz="1200" dirty="0">
                <a:solidFill>
                  <a:srgbClr val="24292E"/>
                </a:solidFill>
                <a:highlight>
                  <a:srgbClr val="FFFFFF"/>
                </a:highlight>
              </a:rPr>
              <a:t>precision and recall measure, fetch true positives from GenSim predictions. Make sure the neg sampling # is same in both gensim and TF.</a:t>
            </a:r>
            <a:endParaRPr sz="1200" dirty="0">
              <a:solidFill>
                <a:srgbClr val="24292E"/>
              </a:solidFill>
              <a:highlight>
                <a:srgbClr val="FFFFFF"/>
              </a:high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4c5947ed48_1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4c5947ed48_1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rgbClr val="24292E"/>
                </a:solidFill>
                <a:highlight>
                  <a:srgbClr val="FFFFFF"/>
                </a:highlight>
              </a:rPr>
              <a:t>The </a:t>
            </a:r>
            <a:r>
              <a:rPr lang="en" sz="1200" dirty="0" smtClean="0">
                <a:solidFill>
                  <a:srgbClr val="24292E"/>
                </a:solidFill>
                <a:highlight>
                  <a:srgbClr val="FFFFFF"/>
                </a:highlight>
              </a:rPr>
              <a:t>results</a:t>
            </a:r>
            <a:r>
              <a:rPr lang="en-US" sz="1200" dirty="0" smtClean="0">
                <a:solidFill>
                  <a:srgbClr val="24292E"/>
                </a:solidFill>
                <a:highlight>
                  <a:srgbClr val="FFFFFF"/>
                </a:highlight>
              </a:rPr>
              <a:t> </a:t>
            </a:r>
            <a:r>
              <a:rPr lang="en" sz="1200" dirty="0" smtClean="0">
                <a:solidFill>
                  <a:srgbClr val="24292E"/>
                </a:solidFill>
                <a:highlight>
                  <a:srgbClr val="FFFFFF"/>
                </a:highlight>
              </a:rPr>
              <a:t>above </a:t>
            </a:r>
            <a:r>
              <a:rPr lang="en" sz="1200" dirty="0">
                <a:solidFill>
                  <a:srgbClr val="24292E"/>
                </a:solidFill>
                <a:highlight>
                  <a:srgbClr val="FFFFFF"/>
                </a:highlight>
              </a:rPr>
              <a:t>are presented for 6 selected dish </a:t>
            </a:r>
            <a:r>
              <a:rPr lang="en" sz="1200" dirty="0" smtClean="0">
                <a:solidFill>
                  <a:srgbClr val="24292E"/>
                </a:solidFill>
                <a:highlight>
                  <a:srgbClr val="FFFFFF"/>
                </a:highlight>
              </a:rPr>
              <a:t>names</a:t>
            </a:r>
            <a:r>
              <a:rPr lang="en-US" sz="1200" dirty="0" smtClean="0">
                <a:solidFill>
                  <a:srgbClr val="24292E"/>
                </a:solidFill>
                <a:highlight>
                  <a:srgbClr val="FFFFFF"/>
                </a:highlight>
              </a:rPr>
              <a:t> (precision of the</a:t>
            </a:r>
            <a:r>
              <a:rPr lang="en-US" sz="1200" baseline="0" dirty="0" smtClean="0">
                <a:solidFill>
                  <a:srgbClr val="24292E"/>
                </a:solidFill>
                <a:highlight>
                  <a:srgbClr val="FFFFFF"/>
                </a:highlight>
              </a:rPr>
              <a:t> nearest neighbors to these 6 dish names)</a:t>
            </a:r>
            <a:r>
              <a:rPr lang="en" sz="1200" dirty="0" smtClean="0">
                <a:solidFill>
                  <a:srgbClr val="24292E"/>
                </a:solidFill>
                <a:highlight>
                  <a:srgbClr val="FFFFFF"/>
                </a:highlight>
              </a:rPr>
              <a:t> </a:t>
            </a:r>
            <a:r>
              <a:rPr lang="en" sz="1200" dirty="0">
                <a:solidFill>
                  <a:srgbClr val="24292E"/>
                </a:solidFill>
                <a:highlight>
                  <a:srgbClr val="FFFFFF"/>
                </a:highlight>
              </a:rPr>
              <a:t>whose nearest neighbors are calculated and compared against Gensim predictions</a:t>
            </a:r>
            <a:r>
              <a:rPr lang="en" sz="1200" dirty="0" smtClean="0">
                <a:solidFill>
                  <a:srgbClr val="24292E"/>
                </a:solidFill>
                <a:highlight>
                  <a:srgbClr val="FFFFFF"/>
                </a:highlight>
              </a:rPr>
              <a:t>.</a:t>
            </a:r>
            <a:endParaRPr lang="en-US" sz="1200" dirty="0" smtClean="0">
              <a:solidFill>
                <a:srgbClr val="24292E"/>
              </a:solidFill>
              <a:highlight>
                <a:srgbClr val="FFFFFF"/>
              </a:highlight>
            </a:endParaRPr>
          </a:p>
          <a:p>
            <a:pPr marL="0" lvl="0" indent="0" algn="l" rtl="0">
              <a:spcBef>
                <a:spcPts val="0"/>
              </a:spcBef>
              <a:spcAft>
                <a:spcPts val="0"/>
              </a:spcAft>
              <a:buNone/>
            </a:pPr>
            <a:r>
              <a:rPr lang="en-US" sz="1200" dirty="0" smtClean="0">
                <a:solidFill>
                  <a:srgbClr val="24292E"/>
                </a:solidFill>
                <a:highlight>
                  <a:srgbClr val="FFFFFF"/>
                </a:highlight>
              </a:rPr>
              <a:t>Mini-batch size</a:t>
            </a:r>
            <a:r>
              <a:rPr lang="en-US" sz="1200" baseline="0" dirty="0" smtClean="0">
                <a:solidFill>
                  <a:srgbClr val="24292E"/>
                </a:solidFill>
                <a:highlight>
                  <a:srgbClr val="FFFFFF"/>
                </a:highlight>
              </a:rPr>
              <a:t>  = 128 (target, context word) training data</a:t>
            </a:r>
            <a:endParaRPr lang="en-US" sz="1200" dirty="0" smtClean="0">
              <a:solidFill>
                <a:srgbClr val="24292E"/>
              </a:solidFill>
              <a:highlight>
                <a:srgbClr val="FFFFFF"/>
              </a:highlight>
            </a:endParaRPr>
          </a:p>
          <a:p>
            <a:pPr marL="0" lvl="0" indent="0" algn="l" rtl="0">
              <a:spcBef>
                <a:spcPts val="0"/>
              </a:spcBef>
              <a:spcAft>
                <a:spcPts val="0"/>
              </a:spcAft>
              <a:buNone/>
            </a:pPr>
            <a:endParaRPr sz="1200" dirty="0">
              <a:solidFill>
                <a:srgbClr val="24292E"/>
              </a:solidFill>
              <a:highlight>
                <a:srgbClr val="FFFFFF"/>
              </a:highligh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4d724184a4_2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4d724184a4_2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200" dirty="0" smtClean="0">
                <a:solidFill>
                  <a:srgbClr val="24292E"/>
                </a:solidFill>
                <a:highlight>
                  <a:srgbClr val="FFFFFF"/>
                </a:highlight>
              </a:rPr>
              <a:t>Softmax derivative, and Error function derivative explained - </a:t>
            </a:r>
            <a:r>
              <a:rPr lang="en" sz="1200" u="sng" dirty="0" smtClean="0">
                <a:solidFill>
                  <a:schemeClr val="hlink"/>
                </a:solidFill>
                <a:highlight>
                  <a:srgbClr val="FFFFFF"/>
                </a:highlight>
                <a:hlinkClick r:id="rId3"/>
              </a:rPr>
              <a:t>https://math.stackexchange.com/questions/945871/derivative-of-softmax-loss-function</a:t>
            </a:r>
            <a:endParaRPr lang="en" sz="1200" dirty="0" smtClean="0">
              <a:solidFill>
                <a:srgbClr val="24292E"/>
              </a:solidFill>
              <a:highlight>
                <a:srgbClr val="FFFFFF"/>
              </a:highlight>
            </a:endParaRPr>
          </a:p>
          <a:p>
            <a:pPr marL="0" lvl="0" indent="0" algn="l" rtl="0">
              <a:spcBef>
                <a:spcPts val="0"/>
              </a:spcBef>
              <a:spcAft>
                <a:spcPts val="0"/>
              </a:spcAft>
              <a:buNone/>
            </a:pPr>
            <a:endParaRPr sz="1200" dirty="0">
              <a:solidFill>
                <a:srgbClr val="24292E"/>
              </a:solidFill>
              <a:highlight>
                <a:srgbClr val="FFFFFF"/>
              </a:high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9d0e0e1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9d0e0e10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4c7dfb3d79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4c7dfb3d79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smtClean="0">
                <a:solidFill>
                  <a:srgbClr val="24292E"/>
                </a:solidFill>
                <a:highlight>
                  <a:srgbClr val="FFFFFF"/>
                </a:highlight>
              </a:rPr>
              <a:t>https://</a:t>
            </a:r>
            <a:r>
              <a:rPr lang="en-US" sz="1200" dirty="0" err="1" smtClean="0">
                <a:solidFill>
                  <a:srgbClr val="24292E"/>
                </a:solidFill>
                <a:highlight>
                  <a:srgbClr val="FFFFFF"/>
                </a:highlight>
              </a:rPr>
              <a:t>arxiv.org</a:t>
            </a:r>
            <a:r>
              <a:rPr lang="en-US" sz="1200" dirty="0" smtClean="0">
                <a:solidFill>
                  <a:srgbClr val="24292E"/>
                </a:solidFill>
                <a:highlight>
                  <a:srgbClr val="FFFFFF"/>
                </a:highlight>
              </a:rPr>
              <a:t>/</a:t>
            </a:r>
            <a:r>
              <a:rPr lang="en-US" sz="1200" dirty="0" err="1" smtClean="0">
                <a:solidFill>
                  <a:srgbClr val="24292E"/>
                </a:solidFill>
                <a:highlight>
                  <a:srgbClr val="FFFFFF"/>
                </a:highlight>
              </a:rPr>
              <a:t>pdf</a:t>
            </a:r>
            <a:r>
              <a:rPr lang="en-US" sz="1200" dirty="0" smtClean="0">
                <a:solidFill>
                  <a:srgbClr val="24292E"/>
                </a:solidFill>
                <a:highlight>
                  <a:srgbClr val="FFFFFF"/>
                </a:highlight>
              </a:rPr>
              <a:t>/1402.3722v1.pdf</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200" dirty="0" smtClean="0">
              <a:solidFill>
                <a:srgbClr val="24292E"/>
              </a:solidFill>
              <a:highlight>
                <a:srgbClr val="FFFFFF"/>
              </a:highlight>
            </a:endParaRPr>
          </a:p>
          <a:p>
            <a:pPr marL="0" lvl="0" indent="0" algn="l" rtl="0">
              <a:spcBef>
                <a:spcPts val="0"/>
              </a:spcBef>
              <a:spcAft>
                <a:spcPts val="0"/>
              </a:spcAft>
              <a:buNone/>
            </a:pPr>
            <a:endParaRPr lang="en-US" sz="1200" dirty="0" smtClean="0">
              <a:solidFill>
                <a:srgbClr val="24292E"/>
              </a:solidFill>
              <a:highlight>
                <a:srgbClr val="FFFFFF"/>
              </a:highlight>
            </a:endParaRPr>
          </a:p>
          <a:p>
            <a:pPr marL="0" lvl="0" indent="0" algn="l" rtl="0">
              <a:spcBef>
                <a:spcPts val="0"/>
              </a:spcBef>
              <a:spcAft>
                <a:spcPts val="0"/>
              </a:spcAft>
              <a:buNone/>
            </a:pPr>
            <a:endParaRPr sz="1200" dirty="0">
              <a:solidFill>
                <a:srgbClr val="24292E"/>
              </a:solidFill>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4c10f5b31e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4c10f5b31e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800" dirty="0">
                <a:solidFill>
                  <a:schemeClr val="dk2"/>
                </a:solidFill>
              </a:rPr>
              <a:t>Discuss in-depth the paper, the modeling, the evaluation and the application, evaluation metrics, data representing the training process, derivations </a:t>
            </a:r>
            <a:r>
              <a:rPr lang="en" sz="1800" dirty="0" smtClean="0">
                <a:solidFill>
                  <a:schemeClr val="dk2"/>
                </a:solidFill>
              </a:rPr>
              <a:t>etc</a:t>
            </a:r>
            <a:endParaRPr lang="en-US" sz="1800" dirty="0" smtClean="0">
              <a:solidFill>
                <a:schemeClr val="dk2"/>
              </a:solidFill>
            </a:endParaRPr>
          </a:p>
          <a:p>
            <a:pPr marL="0" lvl="0" indent="0" algn="l" rtl="0">
              <a:lnSpc>
                <a:spcPct val="115000"/>
              </a:lnSpc>
              <a:spcBef>
                <a:spcPts val="0"/>
              </a:spcBef>
              <a:spcAft>
                <a:spcPts val="0"/>
              </a:spcAft>
              <a:buClr>
                <a:schemeClr val="dk1"/>
              </a:buClr>
              <a:buSzPts val="1100"/>
              <a:buFont typeface="Arial"/>
              <a:buNone/>
            </a:pPr>
            <a:r>
              <a:rPr lang="en" sz="1800" dirty="0" smtClean="0">
                <a:solidFill>
                  <a:schemeClr val="dk2"/>
                </a:solidFill>
              </a:rPr>
              <a:t>Why </a:t>
            </a:r>
            <a:r>
              <a:rPr lang="en" sz="1800" dirty="0">
                <a:solidFill>
                  <a:schemeClr val="dk2"/>
                </a:solidFill>
              </a:rPr>
              <a:t>skip-gram was chosen ?, tell about the downside of cbow in building a good word embeddings for low freq words like the dish names. Additionally talk about the limited training set and the advantage of using SG.</a:t>
            </a:r>
            <a:endParaRPr sz="1800" dirty="0">
              <a:solidFill>
                <a:schemeClr val="dk2"/>
              </a:solidFill>
            </a:endParaRPr>
          </a:p>
          <a:p>
            <a:pPr marL="0" lvl="0" indent="0" algn="l" rtl="0">
              <a:lnSpc>
                <a:spcPct val="115000"/>
              </a:lnSpc>
              <a:spcBef>
                <a:spcPts val="1600"/>
              </a:spcBef>
              <a:spcAft>
                <a:spcPts val="0"/>
              </a:spcAft>
              <a:buClr>
                <a:schemeClr val="dk1"/>
              </a:buClr>
              <a:buSzPts val="1100"/>
              <a:buFont typeface="Arial"/>
              <a:buNone/>
            </a:pPr>
            <a:r>
              <a:rPr lang="en" sz="1150" b="1" dirty="0">
                <a:solidFill>
                  <a:srgbClr val="242729"/>
                </a:solidFill>
              </a:rPr>
              <a:t>Skip-gram:</a:t>
            </a:r>
            <a:r>
              <a:rPr lang="en" sz="1150" dirty="0">
                <a:solidFill>
                  <a:srgbClr val="242729"/>
                </a:solidFill>
              </a:rPr>
              <a:t> works well with small amount of the training data, represents well even rare words or phrases.</a:t>
            </a:r>
            <a:endParaRPr sz="1150" dirty="0">
              <a:solidFill>
                <a:srgbClr val="242729"/>
              </a:solidFill>
            </a:endParaRPr>
          </a:p>
          <a:p>
            <a:pPr marL="0" lvl="0" indent="0" algn="l" rtl="0">
              <a:lnSpc>
                <a:spcPct val="115000"/>
              </a:lnSpc>
              <a:spcBef>
                <a:spcPts val="1100"/>
              </a:spcBef>
              <a:spcAft>
                <a:spcPts val="0"/>
              </a:spcAft>
              <a:buClr>
                <a:schemeClr val="dk1"/>
              </a:buClr>
              <a:buSzPts val="1100"/>
              <a:buFont typeface="Arial"/>
              <a:buNone/>
            </a:pPr>
            <a:r>
              <a:rPr lang="en" sz="1150" b="1" dirty="0">
                <a:solidFill>
                  <a:srgbClr val="242729"/>
                </a:solidFill>
              </a:rPr>
              <a:t>CBOW:</a:t>
            </a:r>
            <a:r>
              <a:rPr lang="en" sz="1150" dirty="0">
                <a:solidFill>
                  <a:srgbClr val="242729"/>
                </a:solidFill>
              </a:rPr>
              <a:t> several times faster to train than the skip-gram, slightly better accuracy for the frequent words</a:t>
            </a:r>
            <a:endParaRPr sz="1150" dirty="0">
              <a:solidFill>
                <a:srgbClr val="242729"/>
              </a:solidFill>
            </a:endParaRPr>
          </a:p>
          <a:p>
            <a:pPr marL="0" lvl="0" indent="0" algn="l" rtl="0">
              <a:lnSpc>
                <a:spcPct val="115000"/>
              </a:lnSpc>
              <a:spcBef>
                <a:spcPts val="0"/>
              </a:spcBef>
              <a:spcAft>
                <a:spcPts val="0"/>
              </a:spcAft>
              <a:buClr>
                <a:schemeClr val="dk1"/>
              </a:buClr>
              <a:buSzPts val="1100"/>
              <a:buFont typeface="Arial"/>
              <a:buNone/>
            </a:pPr>
            <a:r>
              <a:rPr lang="en" sz="1150" dirty="0">
                <a:solidFill>
                  <a:srgbClr val="242729"/>
                </a:solidFill>
                <a:highlight>
                  <a:srgbClr val="FFF8DC"/>
                </a:highlight>
              </a:rPr>
              <a:t>In the "skip-gram" mode alternative to "CBOW", rather than averaging the context words, each is used as a pairwise training example. That is, in place of one CBOW example such as [predict 'ate' from average('The', 'cat', 'the', 'mouse')], the network is presented with four skip-gram examples [predict 'ate' from 'The'], [predict 'ate' from 'cat'], [predict 'ate' from 'the'], [predict 'ate' from 'mouse']. (The same random window-reduction occurs, so half the time that would just be two examples, of the nearest words.)</a:t>
            </a:r>
            <a:endParaRPr sz="1150" dirty="0">
              <a:solidFill>
                <a:srgbClr val="242729"/>
              </a:solidFill>
              <a:highlight>
                <a:srgbClr val="FFF8DC"/>
              </a:highlight>
            </a:endParaRPr>
          </a:p>
          <a:p>
            <a:pPr marL="0" lvl="0" indent="0" algn="l" rtl="0">
              <a:lnSpc>
                <a:spcPct val="115000"/>
              </a:lnSpc>
              <a:spcBef>
                <a:spcPts val="1600"/>
              </a:spcBef>
              <a:spcAft>
                <a:spcPts val="0"/>
              </a:spcAft>
              <a:buClr>
                <a:schemeClr val="dk1"/>
              </a:buClr>
              <a:buSzPts val="1100"/>
              <a:buFont typeface="Arial"/>
              <a:buNone/>
            </a:pPr>
            <a:r>
              <a:rPr lang="en" sz="1150" u="sng" dirty="0">
                <a:solidFill>
                  <a:schemeClr val="hlink"/>
                </a:solidFill>
                <a:highlight>
                  <a:srgbClr val="FFF8DC"/>
                </a:highlight>
                <a:hlinkClick r:id="rId3"/>
              </a:rPr>
              <a:t>https://stackoverflow.com/questions/38287772/cbow-v-s-skip-gram-why-invert-context-and-target-words</a:t>
            </a:r>
            <a:endParaRPr sz="1150" dirty="0">
              <a:solidFill>
                <a:srgbClr val="242729"/>
              </a:solidFill>
              <a:highlight>
                <a:srgbClr val="FFF8DC"/>
              </a:highlight>
            </a:endParaRPr>
          </a:p>
          <a:p>
            <a:pPr marL="0" lvl="0" indent="0" algn="l" rtl="0">
              <a:lnSpc>
                <a:spcPct val="115000"/>
              </a:lnSpc>
              <a:spcBef>
                <a:spcPts val="1600"/>
              </a:spcBef>
              <a:spcAft>
                <a:spcPts val="1600"/>
              </a:spcAft>
              <a:buClr>
                <a:schemeClr val="dk1"/>
              </a:buClr>
              <a:buSzPts val="1100"/>
              <a:buFont typeface="Arial"/>
              <a:buNone/>
            </a:pPr>
            <a:endParaRPr sz="1150" dirty="0">
              <a:solidFill>
                <a:srgbClr val="242729"/>
              </a:solidFill>
              <a:highlight>
                <a:srgbClr val="FFF8DC"/>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c10f5b31e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c10f5b31e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All the dish names seems to follow a pattern (surrounded</a:t>
            </a:r>
            <a:r>
              <a:rPr lang="en-US" baseline="0" dirty="0" smtClean="0"/>
              <a:t> by similar context words). Next few slides discusses a neural architecture that exploits this property to extract word </a:t>
            </a:r>
            <a:r>
              <a:rPr lang="en-US" baseline="0" dirty="0" smtClean="0"/>
              <a:t>embedding’s.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4c10f5b31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4c10f5b3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dirty="0" smtClean="0">
                <a:solidFill>
                  <a:srgbClr val="24292E"/>
                </a:solidFill>
                <a:highlight>
                  <a:srgbClr val="FFFFFF"/>
                </a:highlight>
              </a:rPr>
              <a:t>Word embeddings</a:t>
            </a:r>
            <a:r>
              <a:rPr lang="en-US" sz="1100" dirty="0" smtClean="0">
                <a:solidFill>
                  <a:srgbClr val="24292E"/>
                </a:solidFill>
                <a:highlight>
                  <a:srgbClr val="FFFFFF"/>
                </a:highlight>
              </a:rPr>
              <a:t> (vector representation</a:t>
            </a:r>
            <a:r>
              <a:rPr lang="en-US" sz="1100" baseline="0" dirty="0" smtClean="0">
                <a:solidFill>
                  <a:srgbClr val="24292E"/>
                </a:solidFill>
                <a:highlight>
                  <a:srgbClr val="FFFFFF"/>
                </a:highlight>
              </a:rPr>
              <a:t> of words)</a:t>
            </a:r>
            <a:r>
              <a:rPr lang="en" sz="1100" dirty="0" smtClean="0">
                <a:solidFill>
                  <a:srgbClr val="24292E"/>
                </a:solidFill>
                <a:highlight>
                  <a:srgbClr val="FFFFFF"/>
                </a:highlight>
              </a:rPr>
              <a:t> </a:t>
            </a:r>
            <a:r>
              <a:rPr lang="en-US" sz="1100" dirty="0" smtClean="0">
                <a:solidFill>
                  <a:srgbClr val="24292E"/>
                </a:solidFill>
                <a:highlight>
                  <a:srgbClr val="FFFFFF"/>
                </a:highlight>
              </a:rPr>
              <a:t>are</a:t>
            </a:r>
            <a:r>
              <a:rPr lang="en-US" sz="1100" baseline="0" dirty="0" smtClean="0">
                <a:solidFill>
                  <a:srgbClr val="24292E"/>
                </a:solidFill>
                <a:highlight>
                  <a:srgbClr val="FFFFFF"/>
                </a:highlight>
              </a:rPr>
              <a:t> built by maximizing the normalized </a:t>
            </a:r>
            <a:r>
              <a:rPr lang="en" sz="1100" dirty="0" smtClean="0">
                <a:solidFill>
                  <a:srgbClr val="24292E"/>
                </a:solidFill>
                <a:highlight>
                  <a:srgbClr val="FFFFFF"/>
                </a:highlight>
              </a:rPr>
              <a:t>inner product of the</a:t>
            </a:r>
            <a:r>
              <a:rPr lang="en-US" sz="1100" baseline="0" dirty="0" smtClean="0">
                <a:solidFill>
                  <a:srgbClr val="24292E"/>
                </a:solidFill>
                <a:highlight>
                  <a:srgbClr val="FFFFFF"/>
                </a:highlight>
              </a:rPr>
              <a:t> target word </a:t>
            </a:r>
            <a:r>
              <a:rPr lang="en" sz="1100" dirty="0" smtClean="0">
                <a:solidFill>
                  <a:srgbClr val="24292E"/>
                </a:solidFill>
                <a:highlight>
                  <a:srgbClr val="FFFFFF"/>
                </a:highlight>
              </a:rPr>
              <a:t>vecto</a:t>
            </a:r>
            <a:r>
              <a:rPr lang="en-US" sz="1100" dirty="0" smtClean="0">
                <a:solidFill>
                  <a:srgbClr val="24292E"/>
                </a:solidFill>
                <a:highlight>
                  <a:srgbClr val="FFFFFF"/>
                </a:highlight>
              </a:rPr>
              <a:t>r</a:t>
            </a:r>
            <a:r>
              <a:rPr lang="en-US" sz="1100" baseline="0" dirty="0" smtClean="0">
                <a:solidFill>
                  <a:srgbClr val="24292E"/>
                </a:solidFill>
                <a:highlight>
                  <a:srgbClr val="FFFFFF"/>
                </a:highlight>
              </a:rPr>
              <a:t> with its surrounding context word vectors. This is achieved by a neural embedding architecture as shown above.</a:t>
            </a:r>
            <a:endParaRPr lang="en-US" sz="1100" dirty="0" smtClean="0">
              <a:solidFill>
                <a:srgbClr val="24292E"/>
              </a:solidFill>
              <a:highlight>
                <a:srgbClr val="FFFFFF"/>
              </a:highlight>
            </a:endParaRP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4c2db006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4c2db006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smtClean="0">
                <a:solidFill>
                  <a:srgbClr val="24292E"/>
                </a:solidFill>
                <a:highlight>
                  <a:srgbClr val="FFFFFF"/>
                </a:highlight>
              </a:rPr>
              <a:t>The architecture is similar to last page. Here for a given target word “brown”, the arch predicts</a:t>
            </a:r>
            <a:r>
              <a:rPr lang="en-US" sz="1200" baseline="0" dirty="0" smtClean="0">
                <a:solidFill>
                  <a:srgbClr val="24292E"/>
                </a:solidFill>
                <a:highlight>
                  <a:srgbClr val="FFFFFF"/>
                </a:highlight>
              </a:rPr>
              <a:t> “the”, “quick”, “fox”, and “jumps” as highly probable context words. </a:t>
            </a:r>
          </a:p>
          <a:p>
            <a:pPr marL="0" lvl="0" indent="0" algn="l" rtl="0">
              <a:spcBef>
                <a:spcPts val="0"/>
              </a:spcBef>
              <a:spcAft>
                <a:spcPts val="0"/>
              </a:spcAft>
              <a:buNone/>
            </a:pPr>
            <a:r>
              <a:rPr lang="en-US" sz="1200" baseline="0" dirty="0" smtClean="0">
                <a:solidFill>
                  <a:srgbClr val="24292E"/>
                </a:solidFill>
                <a:highlight>
                  <a:srgbClr val="FFFFFF"/>
                </a:highlight>
              </a:rPr>
              <a:t>All the “c” context word panels are same vector values of length = v (v = </a:t>
            </a:r>
            <a:r>
              <a:rPr lang="en-US" sz="1200" baseline="0" dirty="0" err="1" smtClean="0">
                <a:solidFill>
                  <a:srgbClr val="24292E"/>
                </a:solidFill>
                <a:highlight>
                  <a:srgbClr val="FFFFFF"/>
                </a:highlight>
              </a:rPr>
              <a:t>num</a:t>
            </a:r>
            <a:r>
              <a:rPr lang="en-US" sz="1200" baseline="0" dirty="0" smtClean="0">
                <a:solidFill>
                  <a:srgbClr val="24292E"/>
                </a:solidFill>
                <a:highlight>
                  <a:srgbClr val="FFFFFF"/>
                </a:highlight>
              </a:rPr>
              <a:t> of words in vocabulary). E will be different for different panels (based on which context word is trained for that panel) that are used to back propagate the error value E. Here </a:t>
            </a:r>
            <a:r>
              <a:rPr lang="en-US" sz="1200" baseline="0" dirty="0" smtClean="0">
                <a:solidFill>
                  <a:srgbClr val="24292E"/>
                </a:solidFill>
                <a:highlight>
                  <a:srgbClr val="FFFFFF"/>
                </a:highlight>
              </a:rPr>
              <a:t>panel denotes </a:t>
            </a:r>
            <a:r>
              <a:rPr lang="en-US" sz="1200" baseline="0" dirty="0" smtClean="0">
                <a:solidFill>
                  <a:srgbClr val="24292E"/>
                </a:solidFill>
                <a:highlight>
                  <a:srgbClr val="FFFFFF"/>
                </a:highlight>
              </a:rPr>
              <a:t>one of the context word in the skip-gram arch.</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4d724184a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4d724184a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h</a:t>
            </a:r>
            <a:r>
              <a:rPr lang="en-US" baseline="0" dirty="0" smtClean="0"/>
              <a:t> = word embedding vector (a single row selected from input embedding matrix W) for the target word ‘x’ (one-hot vector representing the target word)</a:t>
            </a:r>
          </a:p>
          <a:p>
            <a:pPr marL="0" lvl="0" indent="0" algn="l" rtl="0">
              <a:spcBef>
                <a:spcPts val="0"/>
              </a:spcBef>
              <a:spcAft>
                <a:spcPts val="0"/>
              </a:spcAft>
              <a:buNone/>
            </a:pPr>
            <a:r>
              <a:rPr lang="en-US" baseline="0" dirty="0" smtClean="0"/>
              <a:t>u = inner product of h with context embedding vector (from output embedding matrix W’)</a:t>
            </a:r>
          </a:p>
          <a:p>
            <a:pPr marL="0" lvl="0" indent="0" algn="l" rtl="0">
              <a:spcBef>
                <a:spcPts val="0"/>
              </a:spcBef>
              <a:spcAft>
                <a:spcPts val="0"/>
              </a:spcAft>
              <a:buNone/>
            </a:pPr>
            <a:r>
              <a:rPr lang="en-US" baseline="0" dirty="0" smtClean="0"/>
              <a:t>y = </a:t>
            </a:r>
            <a:r>
              <a:rPr lang="en-US" baseline="0" dirty="0" err="1" smtClean="0"/>
              <a:t>softmax</a:t>
            </a:r>
            <a:r>
              <a:rPr lang="en-US" baseline="0" dirty="0" smtClean="0"/>
              <a:t>(u)</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4d724184a4_2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4d724184a4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smtClean="0">
                <a:solidFill>
                  <a:srgbClr val="24292E"/>
                </a:solidFill>
                <a:highlight>
                  <a:srgbClr val="FFFFFF"/>
                </a:highlight>
              </a:rPr>
              <a:t>https://arxiv.org/pdf/1411.2738.pdf</a:t>
            </a:r>
            <a:endParaRPr sz="1200" dirty="0">
              <a:solidFill>
                <a:srgbClr val="24292E"/>
              </a:solidFill>
              <a:highlight>
                <a:srgbClr val="FFFFFF"/>
              </a:highlight>
            </a:endParaRPr>
          </a:p>
          <a:p>
            <a:pPr marL="0" lvl="0" indent="0" algn="l" rtl="0">
              <a:spcBef>
                <a:spcPts val="0"/>
              </a:spcBef>
              <a:spcAft>
                <a:spcPts val="0"/>
              </a:spcAft>
              <a:buNone/>
            </a:pPr>
            <a:r>
              <a:rPr lang="en" sz="1200" dirty="0">
                <a:solidFill>
                  <a:srgbClr val="24292E"/>
                </a:solidFill>
                <a:highlight>
                  <a:srgbClr val="FFFFFF"/>
                </a:highlight>
              </a:rPr>
              <a:t>Softmax derivative, and Error function derivative explained - </a:t>
            </a:r>
            <a:r>
              <a:rPr lang="en" sz="1200" u="sng" dirty="0">
                <a:solidFill>
                  <a:schemeClr val="hlink"/>
                </a:solidFill>
                <a:highlight>
                  <a:srgbClr val="FFFFFF"/>
                </a:highlight>
                <a:hlinkClick r:id="rId3"/>
              </a:rPr>
              <a:t>https://math.stackexchange.com/questions/945871/derivative-of-softmax-loss-function</a:t>
            </a:r>
            <a:endParaRPr sz="1200" dirty="0">
              <a:solidFill>
                <a:srgbClr val="24292E"/>
              </a:solidFill>
              <a:highlight>
                <a:srgbClr val="FFFFFF"/>
              </a:highlight>
            </a:endParaRPr>
          </a:p>
          <a:p>
            <a:pPr marL="0" lvl="0" indent="0" algn="l" rtl="0">
              <a:spcBef>
                <a:spcPts val="0"/>
              </a:spcBef>
              <a:spcAft>
                <a:spcPts val="0"/>
              </a:spcAft>
              <a:buNone/>
            </a:pPr>
            <a:endParaRPr lang="en-US" sz="1200" dirty="0" smtClean="0">
              <a:solidFill>
                <a:srgbClr val="24292E"/>
              </a:solidFill>
              <a:highlight>
                <a:srgbClr val="FFFFFF"/>
              </a:highlight>
            </a:endParaRPr>
          </a:p>
          <a:p>
            <a:pPr marL="0" lvl="0" indent="0" algn="l" rtl="0">
              <a:spcBef>
                <a:spcPts val="0"/>
              </a:spcBef>
              <a:spcAft>
                <a:spcPts val="0"/>
              </a:spcAft>
              <a:buNone/>
            </a:pPr>
            <a:r>
              <a:rPr lang="en-US" sz="1200" dirty="0" smtClean="0">
                <a:solidFill>
                  <a:srgbClr val="24292E"/>
                </a:solidFill>
                <a:highlight>
                  <a:srgbClr val="FFFFFF"/>
                </a:highlight>
              </a:rPr>
              <a:t>Both </a:t>
            </a:r>
            <a:r>
              <a:rPr lang="en-US" sz="1200" baseline="0" dirty="0" smtClean="0">
                <a:solidFill>
                  <a:srgbClr val="24292E"/>
                </a:solidFill>
                <a:highlight>
                  <a:srgbClr val="FFFFFF"/>
                </a:highlight>
              </a:rPr>
              <a:t>the embedding vectors (input matrix W and output matrix W’) are updated for every target, context training data in the corpus. </a:t>
            </a:r>
          </a:p>
          <a:p>
            <a:pPr marL="0" lvl="0" indent="0" algn="l" rtl="0">
              <a:spcBef>
                <a:spcPts val="0"/>
              </a:spcBef>
              <a:spcAft>
                <a:spcPts val="0"/>
              </a:spcAft>
              <a:buNone/>
            </a:pPr>
            <a:r>
              <a:rPr lang="en-US" sz="1200" baseline="0" dirty="0" smtClean="0">
                <a:solidFill>
                  <a:srgbClr val="24292E"/>
                </a:solidFill>
                <a:highlight>
                  <a:srgbClr val="FFFFFF"/>
                </a:highlight>
              </a:rPr>
              <a:t>Running such training once on the whole corpus is considered as one epoch. </a:t>
            </a:r>
          </a:p>
          <a:p>
            <a:pPr marL="0" lvl="0" indent="0" algn="l" rtl="0">
              <a:spcBef>
                <a:spcPts val="0"/>
              </a:spcBef>
              <a:spcAft>
                <a:spcPts val="0"/>
              </a:spcAft>
              <a:buNone/>
            </a:pPr>
            <a:r>
              <a:rPr lang="en-US" sz="1200" baseline="0" dirty="0" smtClean="0">
                <a:solidFill>
                  <a:srgbClr val="24292E"/>
                </a:solidFill>
                <a:highlight>
                  <a:srgbClr val="FFFFFF"/>
                </a:highlight>
              </a:rPr>
              <a:t>Based on the learning rate (eta), one needs to run it for multiple epochs to get accurate embedding vector representation. </a:t>
            </a:r>
          </a:p>
          <a:p>
            <a:pPr marL="0" lvl="0" indent="0" algn="l" rtl="0">
              <a:spcBef>
                <a:spcPts val="0"/>
              </a:spcBef>
              <a:spcAft>
                <a:spcPts val="0"/>
              </a:spcAft>
              <a:buNone/>
            </a:pPr>
            <a:r>
              <a:rPr lang="en-US" sz="1200" baseline="0" dirty="0" smtClean="0">
                <a:solidFill>
                  <a:srgbClr val="24292E"/>
                </a:solidFill>
                <a:highlight>
                  <a:srgbClr val="FFFFFF"/>
                </a:highlight>
              </a:rPr>
              <a:t>After the training is complete, we discard the output matrix W’ and keep only the input matrix W to analyze word clustering.</a:t>
            </a:r>
          </a:p>
          <a:p>
            <a:pPr marL="0" lvl="0" indent="0" algn="l" rtl="0">
              <a:spcBef>
                <a:spcPts val="0"/>
              </a:spcBef>
              <a:spcAft>
                <a:spcPts val="0"/>
              </a:spcAft>
              <a:buNone/>
            </a:pPr>
            <a:r>
              <a:rPr lang="en-US" sz="1200" baseline="0" dirty="0" smtClean="0">
                <a:solidFill>
                  <a:srgbClr val="24292E"/>
                </a:solidFill>
                <a:highlight>
                  <a:srgbClr val="FFFFFF"/>
                </a:highlight>
              </a:rPr>
              <a:t>One may ask why there are two word embedding matrix. Cant W’ be a transpose of W. If we think about it intuitively, W’ should be different from W, so that the inner product of the target word vector (from W) and context word vector (from W’) that are trained to give maximum value will not lead to undesirable results. In other words, lets assumed that we make the W and W’ to be a transpose of each other, then the context words will have vectors that are very similar to target words (similar vector values lead to max inner product value). In other words, in an example training shown in one of previous slide ( “The Quick </a:t>
            </a:r>
            <a:r>
              <a:rPr lang="en-US" sz="1200" b="1" baseline="0" dirty="0" smtClean="0">
                <a:solidFill>
                  <a:srgbClr val="24292E"/>
                </a:solidFill>
                <a:highlight>
                  <a:srgbClr val="FFFFFF"/>
                </a:highlight>
              </a:rPr>
              <a:t>Brown</a:t>
            </a:r>
            <a:r>
              <a:rPr lang="en-US" sz="1200" baseline="0" dirty="0" smtClean="0">
                <a:solidFill>
                  <a:srgbClr val="24292E"/>
                </a:solidFill>
                <a:highlight>
                  <a:srgbClr val="FFFFFF"/>
                </a:highlight>
              </a:rPr>
              <a:t> Fox Jumps” ) the target word “brown” would then end up having “the”, “quick”, “fox”, “jumps” as nearest neighbors. This is undesirable result. Instead the embedding vector should only learn the target word and create an embedding vector that is in context with its context words, not close close in cosine distance to the context words.</a:t>
            </a:r>
            <a:endParaRPr sz="1200" dirty="0">
              <a:solidFill>
                <a:srgbClr val="24292E"/>
              </a:solidFill>
              <a:highlight>
                <a:srgbClr val="FFFFFF"/>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4d724184a4_2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4d724184a4_2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smtClean="0">
                <a:solidFill>
                  <a:srgbClr val="24292E"/>
                </a:solidFill>
                <a:highlight>
                  <a:srgbClr val="FFFFFF"/>
                </a:highlight>
              </a:rPr>
              <a:t>Tried 10,20,40 embedding vector</a:t>
            </a:r>
            <a:r>
              <a:rPr lang="en-US" sz="1200" baseline="0" dirty="0" smtClean="0">
                <a:solidFill>
                  <a:srgbClr val="24292E"/>
                </a:solidFill>
                <a:highlight>
                  <a:srgbClr val="FFFFFF"/>
                </a:highlight>
              </a:rPr>
              <a:t> size and got best results for 40 for dish name clustering.</a:t>
            </a:r>
          </a:p>
          <a:p>
            <a:pPr marL="0" lvl="0" indent="0" algn="l" rtl="0">
              <a:spcBef>
                <a:spcPts val="0"/>
              </a:spcBef>
              <a:spcAft>
                <a:spcPts val="0"/>
              </a:spcAft>
              <a:buNone/>
            </a:pPr>
            <a:r>
              <a:rPr lang="en-US" sz="1100" baseline="0" dirty="0" smtClean="0">
                <a:solidFill>
                  <a:srgbClr val="000000"/>
                </a:solidFill>
                <a:highlight>
                  <a:srgbClr val="FFFFFF"/>
                </a:highlight>
              </a:rPr>
              <a:t>The bare-bones </a:t>
            </a:r>
            <a:r>
              <a:rPr lang="en-US" sz="1100" baseline="0" dirty="0" smtClean="0">
                <a:solidFill>
                  <a:srgbClr val="000000"/>
                </a:solidFill>
                <a:highlight>
                  <a:srgbClr val="FFFFFF"/>
                </a:highlight>
              </a:rPr>
              <a:t>naïve python </a:t>
            </a:r>
            <a:r>
              <a:rPr lang="en-US" sz="1100" baseline="0" dirty="0" smtClean="0">
                <a:solidFill>
                  <a:srgbClr val="000000"/>
                </a:solidFill>
                <a:highlight>
                  <a:srgbClr val="FFFFFF"/>
                </a:highlight>
              </a:rPr>
              <a:t>implementation could only handle 100 reviews (which had a total of &lt;=2000 distinct vocabulary)</a:t>
            </a:r>
          </a:p>
          <a:p>
            <a:pPr marL="0" lvl="0" indent="0" algn="l" rtl="0">
              <a:spcBef>
                <a:spcPts val="0"/>
              </a:spcBef>
              <a:spcAft>
                <a:spcPts val="0"/>
              </a:spcAft>
              <a:buNone/>
            </a:pPr>
            <a:r>
              <a:rPr lang="en-US" sz="1100" baseline="0" dirty="0" smtClean="0">
                <a:solidFill>
                  <a:srgbClr val="000000"/>
                </a:solidFill>
                <a:highlight>
                  <a:srgbClr val="FFFFFF"/>
                </a:highlight>
              </a:rPr>
              <a:t>Tensor Flow implementation of skip-gram arch was successful in handling the full corpus (75K restaurant reviews)</a:t>
            </a:r>
            <a:endParaRPr lang="en-US" sz="1200" baseline="0" dirty="0" smtClean="0">
              <a:solidFill>
                <a:srgbClr val="24292E"/>
              </a:solidFill>
              <a:highlight>
                <a:srgbClr val="FFFFFF"/>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g"/><Relationship Id="rId4" Type="http://schemas.openxmlformats.org/officeDocument/2006/relationships/image" Target="../media/image20.png"/><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1.png"/><Relationship Id="rId6" Type="http://schemas.openxmlformats.org/officeDocument/2006/relationships/image" Target="../media/image7.png"/><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4.jpg"/><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5.png"/><Relationship Id="rId9" Type="http://schemas.openxmlformats.org/officeDocument/2006/relationships/image" Target="../media/image6.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6.png"/><Relationship Id="rId8" Type="http://schemas.openxmlformats.org/officeDocument/2006/relationships/image" Target="../media/image17.png"/><Relationship Id="rId9" Type="http://schemas.openxmlformats.org/officeDocument/2006/relationships/image" Target="../media/image18.png"/><Relationship Id="rId10" Type="http://schemas.openxmlformats.org/officeDocument/2006/relationships/image" Target="../media/image6.png"/><Relationship Id="rId11" Type="http://schemas.openxmlformats.org/officeDocument/2006/relationships/slide" Target="slide19.xml"/><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381000"/>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a:p>
            <a:pPr marL="0" lvl="0" indent="0" algn="ctr" rtl="0">
              <a:spcBef>
                <a:spcPts val="0"/>
              </a:spcBef>
              <a:spcAft>
                <a:spcPts val="0"/>
              </a:spcAft>
              <a:buNone/>
            </a:pPr>
            <a:r>
              <a:rPr lang="en"/>
              <a:t>Dish Name Extraction from Review Corpus</a:t>
            </a:r>
            <a:endParaRPr/>
          </a:p>
        </p:txBody>
      </p:sp>
      <p:sp>
        <p:nvSpPr>
          <p:cNvPr id="55" name="Google Shape;55;p13"/>
          <p:cNvSpPr txBox="1">
            <a:spLocks noGrp="1"/>
          </p:cNvSpPr>
          <p:nvPr>
            <p:ph type="subTitle" idx="1"/>
          </p:nvPr>
        </p:nvSpPr>
        <p:spPr>
          <a:xfrm>
            <a:off x="311700" y="2622550"/>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T. Mikolov et al., </a:t>
            </a:r>
            <a:r>
              <a:rPr lang="en" sz="2400" b="1" i="1">
                <a:solidFill>
                  <a:srgbClr val="0000FF"/>
                </a:solidFill>
              </a:rPr>
              <a:t>Efficient estimation of word representations in vector space</a:t>
            </a:r>
            <a:r>
              <a:rPr lang="en" sz="2400"/>
              <a:t>, ICLR 2013</a:t>
            </a:r>
            <a:endParaRPr sz="2400"/>
          </a:p>
          <a:p>
            <a:pPr marL="0" lvl="0" indent="0" algn="ctr" rtl="0">
              <a:spcBef>
                <a:spcPts val="0"/>
              </a:spcBef>
              <a:spcAft>
                <a:spcPts val="0"/>
              </a:spcAft>
              <a:buNone/>
            </a:pPr>
            <a:endParaRPr sz="2400"/>
          </a:p>
          <a:p>
            <a:pPr marL="0" lvl="0" indent="0" algn="ctr" rtl="0">
              <a:spcBef>
                <a:spcPts val="0"/>
              </a:spcBef>
              <a:spcAft>
                <a:spcPts val="0"/>
              </a:spcAft>
              <a:buNone/>
            </a:pPr>
            <a:r>
              <a:rPr lang="en" sz="2400"/>
              <a:t>T. Mikolov et al., </a:t>
            </a:r>
            <a:r>
              <a:rPr lang="en" sz="2400" b="1" i="1">
                <a:solidFill>
                  <a:srgbClr val="0000FF"/>
                </a:solidFill>
              </a:rPr>
              <a:t>Distributed Representations of Words and Phrases and their Compositionality</a:t>
            </a:r>
            <a:r>
              <a:rPr lang="en" sz="2400"/>
              <a:t>, NIPS 2013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Preparation</a:t>
            </a:r>
            <a:endParaRPr/>
          </a:p>
        </p:txBody>
      </p:sp>
      <p:sp>
        <p:nvSpPr>
          <p:cNvPr id="162" name="Google Shape;162;p22"/>
          <p:cNvSpPr txBox="1">
            <a:spLocks noGrp="1"/>
          </p:cNvSpPr>
          <p:nvPr>
            <p:ph type="body" idx="1"/>
          </p:nvPr>
        </p:nvSpPr>
        <p:spPr>
          <a:xfrm>
            <a:off x="311625" y="1152475"/>
            <a:ext cx="8520600" cy="3854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b="1"/>
              <a:t>75K Restaurant reviews collected from 185 restaurants in bay area.</a:t>
            </a:r>
            <a:endParaRPr b="1"/>
          </a:p>
          <a:p>
            <a:pPr marL="914400" lvl="1" indent="-317500" algn="l" rtl="0">
              <a:spcBef>
                <a:spcPts val="0"/>
              </a:spcBef>
              <a:spcAft>
                <a:spcPts val="0"/>
              </a:spcAft>
              <a:buSzPts val="1400"/>
              <a:buChar char="○"/>
            </a:pPr>
            <a:r>
              <a:rPr lang="en" b="1"/>
              <a:t>6 Million words in corpus, with 150K distinct words in vocabulary</a:t>
            </a:r>
            <a:endParaRPr b="1"/>
          </a:p>
          <a:p>
            <a:pPr marL="457200" lvl="0" indent="-342900" algn="l" rtl="0">
              <a:spcBef>
                <a:spcPts val="0"/>
              </a:spcBef>
              <a:spcAft>
                <a:spcPts val="0"/>
              </a:spcAft>
              <a:buSzPts val="1800"/>
              <a:buChar char="●"/>
            </a:pPr>
            <a:r>
              <a:rPr lang="en" b="1"/>
              <a:t>Review corpus was prepared by removing punctuations and other special characters</a:t>
            </a:r>
            <a:endParaRPr b="1"/>
          </a:p>
          <a:p>
            <a:pPr marL="457200" lvl="0" indent="-342900" algn="l" rtl="0">
              <a:spcBef>
                <a:spcPts val="0"/>
              </a:spcBef>
              <a:spcAft>
                <a:spcPts val="0"/>
              </a:spcAft>
              <a:buSzPts val="1800"/>
              <a:buChar char="●"/>
            </a:pPr>
            <a:r>
              <a:rPr lang="en" b="1"/>
              <a:t>Bi-gram phrasing was applied to cluster high probable co-occuring words (Ex:- food bigrams) by maximizing the value of </a:t>
            </a:r>
            <a:r>
              <a:rPr lang="en" b="1">
                <a:highlight>
                  <a:srgbClr val="FFFFFF"/>
                </a:highlight>
              </a:rPr>
              <a:t>p(w1w2)/p(w1)*p(w2), where p(w) = probability of a word occuring in the corpus.</a:t>
            </a:r>
            <a:endParaRPr b="1">
              <a:highlight>
                <a:srgbClr val="FFFFFF"/>
              </a:highlight>
            </a:endParaRPr>
          </a:p>
          <a:p>
            <a:pPr marL="914400" lvl="1" indent="-317500" algn="l" rtl="0">
              <a:spcBef>
                <a:spcPts val="0"/>
              </a:spcBef>
              <a:spcAft>
                <a:spcPts val="0"/>
              </a:spcAft>
              <a:buSzPts val="1400"/>
              <a:buChar char="○"/>
            </a:pPr>
            <a:r>
              <a:rPr lang="en" b="1">
                <a:highlight>
                  <a:srgbClr val="FFFFFF"/>
                </a:highlight>
              </a:rPr>
              <a:t>This is done so that the dish name extraction can be done and can be used for qualitative evaluation of the algorithm.</a:t>
            </a:r>
            <a:endParaRPr b="1">
              <a:highlight>
                <a:srgbClr val="FFFFFF"/>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t-SNE Projection of 40D Embeddings to 2D</a:t>
            </a:r>
            <a:endParaRPr/>
          </a:p>
        </p:txBody>
      </p:sp>
      <p:sp>
        <p:nvSpPr>
          <p:cNvPr id="168" name="Google Shape;168;p23"/>
          <p:cNvSpPr txBox="1">
            <a:spLocks noGrp="1"/>
          </p:cNvSpPr>
          <p:nvPr>
            <p:ph type="body" idx="1"/>
          </p:nvPr>
        </p:nvSpPr>
        <p:spPr>
          <a:xfrm>
            <a:off x="4438625" y="1170100"/>
            <a:ext cx="4627800" cy="98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Naive softmax was run only on 100 reviews with limited vocab having fractional dishnames. Cluster showing dish names shown below.</a:t>
            </a:r>
            <a:endParaRPr sz="1400" b="1"/>
          </a:p>
          <a:p>
            <a:pPr marL="0" lvl="0" indent="0" algn="l" rtl="0">
              <a:spcBef>
                <a:spcPts val="1600"/>
              </a:spcBef>
              <a:spcAft>
                <a:spcPts val="1600"/>
              </a:spcAft>
              <a:buNone/>
            </a:pPr>
            <a:endParaRPr b="1"/>
          </a:p>
        </p:txBody>
      </p:sp>
      <p:pic>
        <p:nvPicPr>
          <p:cNvPr id="169" name="Google Shape;169;p23"/>
          <p:cNvPicPr preferRelativeResize="0"/>
          <p:nvPr/>
        </p:nvPicPr>
        <p:blipFill rotWithShape="1">
          <a:blip r:embed="rId3">
            <a:alphaModFix/>
          </a:blip>
          <a:srcRect l="9293" t="8499" r="7428" b="8574"/>
          <a:stretch/>
        </p:blipFill>
        <p:spPr>
          <a:xfrm>
            <a:off x="181151" y="1170100"/>
            <a:ext cx="3878772" cy="3862077"/>
          </a:xfrm>
          <a:prstGeom prst="rect">
            <a:avLst/>
          </a:prstGeom>
          <a:noFill/>
          <a:ln>
            <a:noFill/>
          </a:ln>
        </p:spPr>
      </p:pic>
      <p:sp>
        <p:nvSpPr>
          <p:cNvPr id="170" name="Google Shape;170;p23"/>
          <p:cNvSpPr/>
          <p:nvPr/>
        </p:nvSpPr>
        <p:spPr>
          <a:xfrm rot="-7166990">
            <a:off x="2396799" y="2884625"/>
            <a:ext cx="1423541" cy="1517050"/>
          </a:xfrm>
          <a:prstGeom prst="teardrop">
            <a:avLst>
              <a:gd name="adj" fmla="val 110070"/>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1" name="Google Shape;171;p23"/>
          <p:cNvPicPr preferRelativeResize="0"/>
          <p:nvPr/>
        </p:nvPicPr>
        <p:blipFill>
          <a:blip r:embed="rId4">
            <a:alphaModFix/>
          </a:blip>
          <a:stretch>
            <a:fillRect/>
          </a:stretch>
        </p:blipFill>
        <p:spPr>
          <a:xfrm>
            <a:off x="4998294" y="2150801"/>
            <a:ext cx="2890414" cy="2687901"/>
          </a:xfrm>
          <a:prstGeom prst="rect">
            <a:avLst/>
          </a:prstGeom>
          <a:noFill/>
          <a:ln w="38100" cap="flat" cmpd="sng">
            <a:solidFill>
              <a:srgbClr val="FF0000"/>
            </a:solidFill>
            <a:prstDash val="solid"/>
            <a:round/>
            <a:headEnd type="none" w="sm" len="sm"/>
            <a:tailEnd type="none" w="sm" len="sm"/>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Speed Optimization (Negative Sampling) </a:t>
            </a:r>
            <a:endParaRPr/>
          </a:p>
          <a:p>
            <a:pPr marL="0" lvl="0" indent="0" algn="l" rtl="0">
              <a:spcBef>
                <a:spcPts val="0"/>
              </a:spcBef>
              <a:spcAft>
                <a:spcPts val="0"/>
              </a:spcAft>
              <a:buNone/>
            </a:pPr>
            <a:endParaRPr/>
          </a:p>
        </p:txBody>
      </p:sp>
      <p:pic>
        <p:nvPicPr>
          <p:cNvPr id="177" name="Google Shape;177;p24"/>
          <p:cNvPicPr preferRelativeResize="0"/>
          <p:nvPr/>
        </p:nvPicPr>
        <p:blipFill>
          <a:blip r:embed="rId3">
            <a:alphaModFix/>
          </a:blip>
          <a:stretch>
            <a:fillRect/>
          </a:stretch>
        </p:blipFill>
        <p:spPr>
          <a:xfrm>
            <a:off x="152400" y="1170125"/>
            <a:ext cx="4171125" cy="3776225"/>
          </a:xfrm>
          <a:prstGeom prst="rect">
            <a:avLst/>
          </a:prstGeom>
          <a:noFill/>
          <a:ln>
            <a:noFill/>
          </a:ln>
        </p:spPr>
      </p:pic>
      <p:sp>
        <p:nvSpPr>
          <p:cNvPr id="178" name="Google Shape;178;p24"/>
          <p:cNvSpPr txBox="1">
            <a:spLocks noGrp="1"/>
          </p:cNvSpPr>
          <p:nvPr>
            <p:ph type="body" idx="1"/>
          </p:nvPr>
        </p:nvSpPr>
        <p:spPr>
          <a:xfrm>
            <a:off x="4250225" y="1152475"/>
            <a:ext cx="4802400" cy="385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Forward Propagation</a:t>
            </a:r>
            <a:endParaRPr b="1"/>
          </a:p>
          <a:p>
            <a:pPr marL="0" lvl="0" indent="0" algn="l" rtl="0">
              <a:spcBef>
                <a:spcPts val="1600"/>
              </a:spcBef>
              <a:spcAft>
                <a:spcPts val="0"/>
              </a:spcAft>
              <a:buNone/>
            </a:pPr>
            <a:r>
              <a:rPr lang="en"/>
              <a:t>Output</a:t>
            </a:r>
            <a:r>
              <a:rPr lang="en" b="1"/>
              <a:t> </a:t>
            </a:r>
            <a:r>
              <a:rPr lang="en"/>
              <a:t>= Prob of context words</a:t>
            </a:r>
            <a:endParaRPr/>
          </a:p>
          <a:p>
            <a:pPr marL="0" lvl="0" indent="0" algn="l" rtl="0">
              <a:spcBef>
                <a:spcPts val="1600"/>
              </a:spcBef>
              <a:spcAft>
                <a:spcPts val="0"/>
              </a:spcAft>
              <a:buNone/>
            </a:pPr>
            <a:r>
              <a:rPr lang="en" b="1"/>
              <a:t>Error function</a:t>
            </a:r>
            <a:endParaRPr b="1"/>
          </a:p>
          <a:p>
            <a:pPr marL="0" lvl="0" indent="0" algn="l" rtl="0">
              <a:spcBef>
                <a:spcPts val="1600"/>
              </a:spcBef>
              <a:spcAft>
                <a:spcPts val="0"/>
              </a:spcAft>
              <a:buNone/>
            </a:pPr>
            <a:endParaRPr b="1"/>
          </a:p>
          <a:p>
            <a:pPr marL="0" lvl="0" indent="0" algn="l" rtl="0">
              <a:spcBef>
                <a:spcPts val="1600"/>
              </a:spcBef>
              <a:spcAft>
                <a:spcPts val="0"/>
              </a:spcAft>
              <a:buNone/>
            </a:pPr>
            <a:r>
              <a:rPr lang="en" b="1"/>
              <a:t>Backward Propagation</a:t>
            </a:r>
            <a:endParaRPr b="1"/>
          </a:p>
          <a:p>
            <a:pPr marL="0" lvl="0" indent="0" algn="l" rtl="0">
              <a:spcBef>
                <a:spcPts val="1600"/>
              </a:spcBef>
              <a:spcAft>
                <a:spcPts val="0"/>
              </a:spcAft>
              <a:buNone/>
            </a:pPr>
            <a:r>
              <a:rPr lang="en"/>
              <a:t>Calculate                           using only context </a:t>
            </a:r>
            <a:endParaRPr/>
          </a:p>
          <a:p>
            <a:pPr marL="0" lvl="0" indent="0" algn="l" rtl="0">
              <a:spcBef>
                <a:spcPts val="1600"/>
              </a:spcBef>
              <a:spcAft>
                <a:spcPts val="0"/>
              </a:spcAft>
              <a:buNone/>
            </a:pPr>
            <a:r>
              <a:rPr lang="en"/>
              <a:t>and negative words (instead of whole vocab).</a:t>
            </a:r>
            <a:endParaRPr/>
          </a:p>
          <a:p>
            <a:pPr marL="0" lvl="0" indent="0" algn="l" rtl="0">
              <a:spcBef>
                <a:spcPts val="1600"/>
              </a:spcBef>
              <a:spcAft>
                <a:spcPts val="1600"/>
              </a:spcAft>
              <a:buNone/>
            </a:pPr>
            <a:r>
              <a:rPr lang="en"/>
              <a:t>Use them to update W, W’ matrix</a:t>
            </a:r>
            <a:endParaRPr/>
          </a:p>
        </p:txBody>
      </p:sp>
      <p:pic>
        <p:nvPicPr>
          <p:cNvPr id="179" name="Google Shape;179;p24"/>
          <p:cNvPicPr preferRelativeResize="0"/>
          <p:nvPr/>
        </p:nvPicPr>
        <p:blipFill>
          <a:blip r:embed="rId4">
            <a:alphaModFix/>
          </a:blip>
          <a:stretch>
            <a:fillRect/>
          </a:stretch>
        </p:blipFill>
        <p:spPr>
          <a:xfrm>
            <a:off x="5620900" y="3663700"/>
            <a:ext cx="510300" cy="619647"/>
          </a:xfrm>
          <a:prstGeom prst="rect">
            <a:avLst/>
          </a:prstGeom>
          <a:noFill/>
          <a:ln>
            <a:noFill/>
          </a:ln>
        </p:spPr>
      </p:pic>
      <p:pic>
        <p:nvPicPr>
          <p:cNvPr id="180" name="Google Shape;180;p24"/>
          <p:cNvPicPr preferRelativeResize="0"/>
          <p:nvPr/>
        </p:nvPicPr>
        <p:blipFill>
          <a:blip r:embed="rId4">
            <a:alphaModFix/>
          </a:blip>
          <a:stretch>
            <a:fillRect/>
          </a:stretch>
        </p:blipFill>
        <p:spPr>
          <a:xfrm>
            <a:off x="6263150" y="3663700"/>
            <a:ext cx="510300" cy="619647"/>
          </a:xfrm>
          <a:prstGeom prst="rect">
            <a:avLst/>
          </a:prstGeom>
          <a:noFill/>
          <a:ln>
            <a:noFill/>
          </a:ln>
        </p:spPr>
      </p:pic>
      <p:sp>
        <p:nvSpPr>
          <p:cNvPr id="181" name="Google Shape;181;p24"/>
          <p:cNvSpPr txBox="1">
            <a:spLocks noGrp="1"/>
          </p:cNvSpPr>
          <p:nvPr>
            <p:ph type="body" idx="1"/>
          </p:nvPr>
        </p:nvSpPr>
        <p:spPr>
          <a:xfrm>
            <a:off x="6666575" y="3785025"/>
            <a:ext cx="305100" cy="36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Verdana"/>
                <a:ea typeface="Verdana"/>
                <a:cs typeface="Verdana"/>
                <a:sym typeface="Verdana"/>
              </a:rPr>
              <a:t>,</a:t>
            </a:r>
            <a:endParaRPr>
              <a:latin typeface="Verdana"/>
              <a:ea typeface="Verdana"/>
              <a:cs typeface="Verdana"/>
              <a:sym typeface="Verdana"/>
            </a:endParaRPr>
          </a:p>
          <a:p>
            <a:pPr marL="0" lvl="0" indent="0" algn="l" rtl="0">
              <a:spcBef>
                <a:spcPts val="1600"/>
              </a:spcBef>
              <a:spcAft>
                <a:spcPts val="1600"/>
              </a:spcAft>
              <a:buNone/>
            </a:pPr>
            <a:endParaRPr/>
          </a:p>
        </p:txBody>
      </p:sp>
      <p:pic>
        <p:nvPicPr>
          <p:cNvPr id="182" name="Google Shape;182;p24"/>
          <p:cNvPicPr preferRelativeResize="0"/>
          <p:nvPr/>
        </p:nvPicPr>
        <p:blipFill>
          <a:blip r:embed="rId5">
            <a:alphaModFix/>
          </a:blip>
          <a:stretch>
            <a:fillRect/>
          </a:stretch>
        </p:blipFill>
        <p:spPr>
          <a:xfrm>
            <a:off x="4374225" y="2569450"/>
            <a:ext cx="4486275" cy="723900"/>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183" name="Google Shape;183;p24"/>
          <p:cNvPicPr preferRelativeResize="0"/>
          <p:nvPr/>
        </p:nvPicPr>
        <p:blipFill>
          <a:blip r:embed="rId6">
            <a:alphaModFix/>
          </a:blip>
          <a:stretch>
            <a:fillRect/>
          </a:stretch>
        </p:blipFill>
        <p:spPr>
          <a:xfrm>
            <a:off x="152400" y="4388350"/>
            <a:ext cx="2940974" cy="455650"/>
          </a:xfrm>
          <a:prstGeom prst="rect">
            <a:avLst/>
          </a:prstGeom>
          <a:noFill/>
          <a:ln>
            <a:noFill/>
          </a:ln>
        </p:spPr>
      </p:pic>
      <p:sp>
        <p:nvSpPr>
          <p:cNvPr id="184" name="Google Shape;184;p24"/>
          <p:cNvSpPr txBox="1"/>
          <p:nvPr/>
        </p:nvSpPr>
        <p:spPr>
          <a:xfrm>
            <a:off x="7547099" y="3293351"/>
            <a:ext cx="1313400" cy="51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rgbClr val="FF0000"/>
                </a:solidFill>
              </a:rPr>
              <a:t>Complex derivation - </a:t>
            </a:r>
            <a:r>
              <a:rPr lang="en" sz="1200" b="1" u="sng">
                <a:solidFill>
                  <a:schemeClr val="hlink"/>
                </a:solidFill>
                <a:hlinkClick r:id="" action="ppaction://hlinkshowjump?jump=lastslide"/>
              </a:rPr>
              <a:t>A2</a:t>
            </a:r>
            <a:endParaRPr sz="1200" b="1">
              <a:solidFill>
                <a:srgbClr val="FF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Implementation</a:t>
            </a:r>
            <a:endParaRPr/>
          </a:p>
        </p:txBody>
      </p:sp>
      <p:sp>
        <p:nvSpPr>
          <p:cNvPr id="190" name="Google Shape;190;p25"/>
          <p:cNvSpPr txBox="1">
            <a:spLocks noGrp="1"/>
          </p:cNvSpPr>
          <p:nvPr>
            <p:ph type="body" idx="1"/>
          </p:nvPr>
        </p:nvSpPr>
        <p:spPr>
          <a:xfrm>
            <a:off x="311625" y="1152475"/>
            <a:ext cx="8520600" cy="3854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b="1"/>
              <a:t>Implemented the word2vec algorithm (skip-gram) to extract word embeddings.</a:t>
            </a:r>
            <a:endParaRPr b="1"/>
          </a:p>
          <a:p>
            <a:pPr marL="457200" lvl="0" indent="-342900" algn="l" rtl="0">
              <a:spcBef>
                <a:spcPts val="0"/>
              </a:spcBef>
              <a:spcAft>
                <a:spcPts val="0"/>
              </a:spcAft>
              <a:buSzPts val="1800"/>
              <a:buChar char="●"/>
            </a:pPr>
            <a:r>
              <a:rPr lang="en" b="1"/>
              <a:t>Tensorflow implementation with negative sampling worked with full corpus.</a:t>
            </a:r>
            <a:endParaRPr b="1"/>
          </a:p>
          <a:p>
            <a:pPr marL="457200" lvl="0" indent="-342900" algn="l" rtl="0">
              <a:spcBef>
                <a:spcPts val="0"/>
              </a:spcBef>
              <a:spcAft>
                <a:spcPts val="0"/>
              </a:spcAft>
              <a:buSzPts val="1800"/>
              <a:buChar char="●"/>
            </a:pPr>
            <a:r>
              <a:rPr lang="en" b="1"/>
              <a:t>Have used below setting to extract the word embeddings.</a:t>
            </a:r>
            <a:endParaRPr b="1"/>
          </a:p>
          <a:p>
            <a:pPr marL="914400" lvl="1" indent="-317500" algn="l" rtl="0">
              <a:spcBef>
                <a:spcPts val="0"/>
              </a:spcBef>
              <a:spcAft>
                <a:spcPts val="0"/>
              </a:spcAft>
              <a:buSzPts val="1400"/>
              <a:buChar char="○"/>
            </a:pPr>
            <a:r>
              <a:rPr lang="en" b="1"/>
              <a:t>Embedding vector dimension = 50</a:t>
            </a:r>
            <a:endParaRPr b="1"/>
          </a:p>
          <a:p>
            <a:pPr marL="914400" lvl="1" indent="-317500" algn="l" rtl="0">
              <a:spcBef>
                <a:spcPts val="0"/>
              </a:spcBef>
              <a:spcAft>
                <a:spcPts val="0"/>
              </a:spcAft>
              <a:buSzPts val="1400"/>
              <a:buChar char="○"/>
            </a:pPr>
            <a:r>
              <a:rPr lang="en" b="1"/>
              <a:t>max_vocabulary_size = 150000 # Total number of different words in the vocabulary</a:t>
            </a:r>
            <a:endParaRPr b="1"/>
          </a:p>
          <a:p>
            <a:pPr marL="914400" lvl="1" indent="-317500" algn="l" rtl="0">
              <a:spcBef>
                <a:spcPts val="0"/>
              </a:spcBef>
              <a:spcAft>
                <a:spcPts val="0"/>
              </a:spcAft>
              <a:buSzPts val="1400"/>
              <a:buChar char="○"/>
            </a:pPr>
            <a:r>
              <a:rPr lang="en" b="1"/>
              <a:t>min_occurrence = 1 # Remove all words that does not appears at least n times</a:t>
            </a:r>
            <a:endParaRPr b="1"/>
          </a:p>
          <a:p>
            <a:pPr marL="914400" lvl="1" indent="-317500" algn="l" rtl="0">
              <a:spcBef>
                <a:spcPts val="0"/>
              </a:spcBef>
              <a:spcAft>
                <a:spcPts val="0"/>
              </a:spcAft>
              <a:buSzPts val="1400"/>
              <a:buChar char="○"/>
            </a:pPr>
            <a:r>
              <a:rPr lang="en" b="1"/>
              <a:t>skip_window = 3 # How many words to consider left and right</a:t>
            </a:r>
            <a:endParaRPr b="1"/>
          </a:p>
          <a:p>
            <a:pPr marL="914400" lvl="1" indent="-317500" algn="l" rtl="0">
              <a:spcBef>
                <a:spcPts val="0"/>
              </a:spcBef>
              <a:spcAft>
                <a:spcPts val="0"/>
              </a:spcAft>
              <a:buSzPts val="1400"/>
              <a:buChar char="○"/>
            </a:pPr>
            <a:r>
              <a:rPr lang="en" b="1"/>
              <a:t>num_sampled = 64 # Number of negative examples to sample</a:t>
            </a:r>
            <a:endParaRPr b="1"/>
          </a:p>
          <a:p>
            <a:pPr marL="914400" lvl="1" indent="-317500" algn="l" rtl="0">
              <a:spcBef>
                <a:spcPts val="0"/>
              </a:spcBef>
              <a:spcAft>
                <a:spcPts val="0"/>
              </a:spcAft>
              <a:buSzPts val="1400"/>
              <a:buChar char="○"/>
            </a:pPr>
            <a:r>
              <a:rPr lang="en" b="1"/>
              <a:t>Mini_batch_size = 128 # training set size per mini-batch</a:t>
            </a:r>
            <a:endParaRPr b="1"/>
          </a:p>
          <a:p>
            <a:pPr marL="914400" lvl="1" indent="-317500" algn="l" rtl="0">
              <a:spcBef>
                <a:spcPts val="0"/>
              </a:spcBef>
              <a:spcAft>
                <a:spcPts val="0"/>
              </a:spcAft>
              <a:buSzPts val="1400"/>
              <a:buChar char="○"/>
            </a:pPr>
            <a:r>
              <a:rPr lang="en" b="1"/>
              <a:t>Total_steps = 12e6 </a:t>
            </a:r>
            <a:endParaRPr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t-SNE Projection of 50D Embeddings to 2D</a:t>
            </a:r>
            <a:endParaRPr/>
          </a:p>
        </p:txBody>
      </p:sp>
      <p:sp>
        <p:nvSpPr>
          <p:cNvPr id="196" name="Google Shape;196;p26"/>
          <p:cNvSpPr txBox="1">
            <a:spLocks noGrp="1"/>
          </p:cNvSpPr>
          <p:nvPr>
            <p:ph type="body" idx="1"/>
          </p:nvPr>
        </p:nvSpPr>
        <p:spPr>
          <a:xfrm>
            <a:off x="4482900" y="1017726"/>
            <a:ext cx="4508700" cy="98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dirty="0"/>
              <a:t>Though the whole corpus was run, for visualization purposes, picked 1000 random words from 150K vocabulary. The dish-names are better clustered here compared to the naive softmax run.</a:t>
            </a:r>
            <a:endParaRPr sz="1400" b="1" dirty="0"/>
          </a:p>
          <a:p>
            <a:pPr marL="0" lvl="0" indent="0" algn="l" rtl="0">
              <a:spcBef>
                <a:spcPts val="1600"/>
              </a:spcBef>
              <a:spcAft>
                <a:spcPts val="1600"/>
              </a:spcAft>
              <a:buNone/>
            </a:pPr>
            <a:endParaRPr b="1" dirty="0"/>
          </a:p>
        </p:txBody>
      </p:sp>
      <p:pic>
        <p:nvPicPr>
          <p:cNvPr id="197" name="Google Shape;197;p26"/>
          <p:cNvPicPr preferRelativeResize="0"/>
          <p:nvPr/>
        </p:nvPicPr>
        <p:blipFill>
          <a:blip r:embed="rId3">
            <a:alphaModFix/>
          </a:blip>
          <a:stretch>
            <a:fillRect/>
          </a:stretch>
        </p:blipFill>
        <p:spPr>
          <a:xfrm>
            <a:off x="4482900" y="2150800"/>
            <a:ext cx="4508699" cy="2667885"/>
          </a:xfrm>
          <a:prstGeom prst="rect">
            <a:avLst/>
          </a:prstGeom>
          <a:noFill/>
          <a:ln w="76200" cap="flat" cmpd="sng">
            <a:solidFill>
              <a:srgbClr val="FF0000"/>
            </a:solidFill>
            <a:prstDash val="solid"/>
            <a:round/>
            <a:headEnd type="none" w="sm" len="sm"/>
            <a:tailEnd type="none" w="sm" len="sm"/>
          </a:ln>
        </p:spPr>
      </p:pic>
      <p:pic>
        <p:nvPicPr>
          <p:cNvPr id="198" name="Google Shape;198;p26"/>
          <p:cNvPicPr preferRelativeResize="0"/>
          <p:nvPr/>
        </p:nvPicPr>
        <p:blipFill>
          <a:blip r:embed="rId4">
            <a:alphaModFix/>
          </a:blip>
          <a:stretch>
            <a:fillRect/>
          </a:stretch>
        </p:blipFill>
        <p:spPr>
          <a:xfrm>
            <a:off x="152400" y="1017725"/>
            <a:ext cx="4089224" cy="4058701"/>
          </a:xfrm>
          <a:prstGeom prst="rect">
            <a:avLst/>
          </a:prstGeom>
          <a:noFill/>
          <a:ln>
            <a:noFill/>
          </a:ln>
        </p:spPr>
      </p:pic>
      <p:sp>
        <p:nvSpPr>
          <p:cNvPr id="199" name="Google Shape;199;p26"/>
          <p:cNvSpPr/>
          <p:nvPr/>
        </p:nvSpPr>
        <p:spPr>
          <a:xfrm>
            <a:off x="555200" y="3713075"/>
            <a:ext cx="2596800" cy="820200"/>
          </a:xfrm>
          <a:prstGeom prst="chord">
            <a:avLst>
              <a:gd name="adj1" fmla="val 6663149"/>
              <a:gd name="adj2" fmla="val 18305620"/>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t-SNE Projection of 50D Embeddings to 2D</a:t>
            </a:r>
            <a:endParaRPr/>
          </a:p>
        </p:txBody>
      </p:sp>
      <p:sp>
        <p:nvSpPr>
          <p:cNvPr id="205" name="Google Shape;205;p27"/>
          <p:cNvSpPr txBox="1">
            <a:spLocks noGrp="1"/>
          </p:cNvSpPr>
          <p:nvPr>
            <p:ph type="body" idx="1"/>
          </p:nvPr>
        </p:nvSpPr>
        <p:spPr>
          <a:xfrm>
            <a:off x="4438625" y="1170101"/>
            <a:ext cx="4508700" cy="98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Note that I have only applied t-SNE on 10000 random words from 150K vocabulary. Hence the cluster has more number of dish names.</a:t>
            </a:r>
            <a:endParaRPr sz="1400" b="1"/>
          </a:p>
          <a:p>
            <a:pPr marL="0" lvl="0" indent="0" algn="l" rtl="0">
              <a:spcBef>
                <a:spcPts val="1600"/>
              </a:spcBef>
              <a:spcAft>
                <a:spcPts val="1600"/>
              </a:spcAft>
              <a:buNone/>
            </a:pPr>
            <a:endParaRPr b="1"/>
          </a:p>
        </p:txBody>
      </p:sp>
      <p:pic>
        <p:nvPicPr>
          <p:cNvPr id="206" name="Google Shape;206;p27"/>
          <p:cNvPicPr preferRelativeResize="0"/>
          <p:nvPr/>
        </p:nvPicPr>
        <p:blipFill>
          <a:blip r:embed="rId3">
            <a:alphaModFix/>
          </a:blip>
          <a:stretch>
            <a:fillRect/>
          </a:stretch>
        </p:blipFill>
        <p:spPr>
          <a:xfrm>
            <a:off x="4482900" y="2150800"/>
            <a:ext cx="4508699" cy="2667885"/>
          </a:xfrm>
          <a:prstGeom prst="rect">
            <a:avLst/>
          </a:prstGeom>
          <a:noFill/>
          <a:ln w="76200" cap="flat" cmpd="sng">
            <a:solidFill>
              <a:srgbClr val="FF0000"/>
            </a:solidFill>
            <a:prstDash val="solid"/>
            <a:round/>
            <a:headEnd type="none" w="sm" len="sm"/>
            <a:tailEnd type="none" w="sm" len="sm"/>
          </a:ln>
        </p:spPr>
      </p:pic>
      <p:pic>
        <p:nvPicPr>
          <p:cNvPr id="207" name="Google Shape;207;p27"/>
          <p:cNvPicPr preferRelativeResize="0"/>
          <p:nvPr/>
        </p:nvPicPr>
        <p:blipFill rotWithShape="1">
          <a:blip r:embed="rId4">
            <a:alphaModFix/>
          </a:blip>
          <a:srcRect l="8753" t="7609" r="5593" b="5825"/>
          <a:stretch/>
        </p:blipFill>
        <p:spPr>
          <a:xfrm>
            <a:off x="174800" y="990575"/>
            <a:ext cx="3945775" cy="3987175"/>
          </a:xfrm>
          <a:prstGeom prst="rect">
            <a:avLst/>
          </a:prstGeom>
          <a:noFill/>
          <a:ln>
            <a:noFill/>
          </a:ln>
        </p:spPr>
      </p:pic>
      <p:sp>
        <p:nvSpPr>
          <p:cNvPr id="208" name="Google Shape;208;p27"/>
          <p:cNvSpPr/>
          <p:nvPr/>
        </p:nvSpPr>
        <p:spPr>
          <a:xfrm rot="8100000" flipH="1">
            <a:off x="380981" y="2980948"/>
            <a:ext cx="2511643" cy="805253"/>
          </a:xfrm>
          <a:prstGeom prst="chord">
            <a:avLst>
              <a:gd name="adj1" fmla="val 3720297"/>
              <a:gd name="adj2" fmla="val 18305620"/>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Snapshot of the algorithm cosine-sim results</a:t>
            </a:r>
            <a:endParaRPr dirty="0"/>
          </a:p>
        </p:txBody>
      </p:sp>
      <p:pic>
        <p:nvPicPr>
          <p:cNvPr id="214" name="Google Shape;214;p28"/>
          <p:cNvPicPr preferRelativeResize="0"/>
          <p:nvPr/>
        </p:nvPicPr>
        <p:blipFill rotWithShape="1">
          <a:blip r:embed="rId3">
            <a:alphaModFix/>
          </a:blip>
          <a:srcRect l="3888" t="47396" r="582" b="11888"/>
          <a:stretch/>
        </p:blipFill>
        <p:spPr>
          <a:xfrm>
            <a:off x="388200" y="1564900"/>
            <a:ext cx="8444099" cy="1443576"/>
          </a:xfrm>
          <a:prstGeom prst="rect">
            <a:avLst/>
          </a:prstGeom>
          <a:noFill/>
          <a:ln>
            <a:noFill/>
          </a:ln>
        </p:spPr>
      </p:pic>
      <p:sp>
        <p:nvSpPr>
          <p:cNvPr id="216" name="Google Shape;216;p28"/>
          <p:cNvSpPr/>
          <p:nvPr/>
        </p:nvSpPr>
        <p:spPr>
          <a:xfrm>
            <a:off x="254749" y="1947334"/>
            <a:ext cx="7788583" cy="303724"/>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txBox="1">
            <a:spLocks noGrp="1"/>
          </p:cNvSpPr>
          <p:nvPr>
            <p:ph type="body" idx="1"/>
          </p:nvPr>
        </p:nvSpPr>
        <p:spPr>
          <a:xfrm>
            <a:off x="3502300" y="1140400"/>
            <a:ext cx="2984100" cy="42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Top-10 across 2 cuisines</a:t>
            </a:r>
            <a:endParaRPr b="1"/>
          </a:p>
          <a:p>
            <a:pPr marL="0" lvl="0" indent="0" algn="l" rtl="0">
              <a:spcBef>
                <a:spcPts val="1600"/>
              </a:spcBef>
              <a:spcAft>
                <a:spcPts val="1600"/>
              </a:spcAft>
              <a:buNone/>
            </a:pPr>
            <a:endParaRPr b="1"/>
          </a:p>
        </p:txBody>
      </p:sp>
      <p:sp>
        <p:nvSpPr>
          <p:cNvPr id="9" name="Google Shape;216;p28"/>
          <p:cNvSpPr/>
          <p:nvPr/>
        </p:nvSpPr>
        <p:spPr>
          <a:xfrm>
            <a:off x="266039" y="2240843"/>
            <a:ext cx="8327628" cy="666045"/>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 Placeholder 1"/>
          <p:cNvSpPr>
            <a:spLocks noGrp="1"/>
          </p:cNvSpPr>
          <p:nvPr>
            <p:ph type="body" idx="1"/>
          </p:nvPr>
        </p:nvSpPr>
        <p:spPr/>
        <p:txBody>
          <a:bodyPr/>
          <a:lstStyle/>
          <a:p>
            <a:pPr marL="114300" indent="0">
              <a:buNone/>
            </a:pPr>
            <a:endParaRPr lang="en-US" dirty="0" smtClean="0"/>
          </a:p>
          <a:p>
            <a:endParaRPr lang="en-US" dirty="0"/>
          </a:p>
          <a:p>
            <a:endParaRPr lang="en-US" dirty="0" smtClean="0"/>
          </a:p>
          <a:p>
            <a:endParaRPr lang="en-US" dirty="0"/>
          </a:p>
          <a:p>
            <a:endParaRPr lang="en-US" dirty="0" smtClean="0"/>
          </a:p>
          <a:p>
            <a:endParaRPr lang="en-US" dirty="0"/>
          </a:p>
          <a:p>
            <a:r>
              <a:rPr lang="en-US" dirty="0" smtClean="0"/>
              <a:t>Interestingly, north and south-Indian dishes were clustered separately (as shown above), showing that the architecture is not only useful in extracting dish-names but can also identify cuisine </a:t>
            </a:r>
            <a:r>
              <a:rPr lang="en-US" dirty="0"/>
              <a:t>clusters</a:t>
            </a:r>
            <a:r>
              <a:rPr lang="en-US" dirty="0" smtClean="0"/>
              <a:t>.</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9"/>
          <p:cNvSpPr txBox="1">
            <a:spLocks noGrp="1"/>
          </p:cNvSpPr>
          <p:nvPr>
            <p:ph type="title"/>
          </p:nvPr>
        </p:nvSpPr>
        <p:spPr>
          <a:xfrm>
            <a:off x="311700" y="445025"/>
            <a:ext cx="883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Calculate precision metric w.r.t GenSim</a:t>
            </a:r>
            <a:endParaRPr/>
          </a:p>
        </p:txBody>
      </p:sp>
      <p:sp>
        <p:nvSpPr>
          <p:cNvPr id="225" name="Google Shape;225;p29"/>
          <p:cNvSpPr txBox="1">
            <a:spLocks noGrp="1"/>
          </p:cNvSpPr>
          <p:nvPr>
            <p:ph type="body" idx="1"/>
          </p:nvPr>
        </p:nvSpPr>
        <p:spPr>
          <a:xfrm>
            <a:off x="124250" y="1152475"/>
            <a:ext cx="8907900" cy="36597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Char char="●"/>
            </a:pPr>
            <a:r>
              <a:rPr lang="en" sz="2000">
                <a:solidFill>
                  <a:srgbClr val="000000"/>
                </a:solidFill>
              </a:rPr>
              <a:t>I am using a precision metric to track the efficiency of my implementation </a:t>
            </a:r>
            <a:endParaRPr sz="2000">
              <a:solidFill>
                <a:srgbClr val="000000"/>
              </a:solidFill>
            </a:endParaRPr>
          </a:p>
          <a:p>
            <a:pPr marL="914400" lvl="1" indent="-355600" algn="l" rtl="0">
              <a:spcBef>
                <a:spcPts val="0"/>
              </a:spcBef>
              <a:spcAft>
                <a:spcPts val="0"/>
              </a:spcAft>
              <a:buClr>
                <a:srgbClr val="000000"/>
              </a:buClr>
              <a:buSzPts val="2000"/>
              <a:buChar char="○"/>
            </a:pPr>
            <a:r>
              <a:rPr lang="en" sz="2000">
                <a:solidFill>
                  <a:srgbClr val="000000"/>
                </a:solidFill>
              </a:rPr>
              <a:t>GenSim package is used to get true positives and compare my implementation against it.</a:t>
            </a:r>
            <a:endParaRPr sz="2000">
              <a:solidFill>
                <a:srgbClr val="000000"/>
              </a:solidFill>
            </a:endParaRPr>
          </a:p>
          <a:p>
            <a:pPr marL="457200" lvl="0" indent="0" algn="l" rtl="0">
              <a:spcBef>
                <a:spcPts val="1600"/>
              </a:spcBef>
              <a:spcAft>
                <a:spcPts val="0"/>
              </a:spcAft>
              <a:buNone/>
            </a:pPr>
            <a:endParaRPr sz="2000" b="1">
              <a:solidFill>
                <a:srgbClr val="000000"/>
              </a:solidFill>
            </a:endParaRPr>
          </a:p>
          <a:p>
            <a:pPr marL="457200" lvl="0" indent="-355600" algn="l" rtl="0">
              <a:spcBef>
                <a:spcPts val="1600"/>
              </a:spcBef>
              <a:spcAft>
                <a:spcPts val="0"/>
              </a:spcAft>
              <a:buClr>
                <a:srgbClr val="000000"/>
              </a:buClr>
              <a:buSzPts val="2000"/>
              <a:buChar char="●"/>
            </a:pPr>
            <a:r>
              <a:rPr lang="en" sz="2000" b="1">
                <a:solidFill>
                  <a:srgbClr val="000000"/>
                </a:solidFill>
              </a:rPr>
              <a:t>Precision</a:t>
            </a:r>
            <a:r>
              <a:rPr lang="en" sz="2000">
                <a:solidFill>
                  <a:srgbClr val="000000"/>
                </a:solidFill>
              </a:rPr>
              <a:t> = How many of the top-1000 nearest dishnames predicted by my implementation were present in Gensim top-5000</a:t>
            </a:r>
            <a:endParaRPr sz="2000">
              <a:solidFill>
                <a:srgbClr val="000000"/>
              </a:solidFill>
            </a:endParaRPr>
          </a:p>
          <a:p>
            <a:pPr marL="0" lvl="0" indent="0" algn="l" rtl="0">
              <a:spcBef>
                <a:spcPts val="1600"/>
              </a:spcBef>
              <a:spcAft>
                <a:spcPts val="1600"/>
              </a:spcAft>
              <a:buNone/>
            </a:pPr>
            <a:r>
              <a:rPr lang="en"/>
              <a:t>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txBox="1">
            <a:spLocks noGrp="1"/>
          </p:cNvSpPr>
          <p:nvPr>
            <p:ph type="title"/>
          </p:nvPr>
        </p:nvSpPr>
        <p:spPr>
          <a:xfrm>
            <a:off x="311700" y="445025"/>
            <a:ext cx="883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Calculate precision metric w.r.t GenSim</a:t>
            </a:r>
            <a:endParaRPr/>
          </a:p>
        </p:txBody>
      </p:sp>
      <p:pic>
        <p:nvPicPr>
          <p:cNvPr id="231" name="Google Shape;231;p30"/>
          <p:cNvPicPr preferRelativeResize="0"/>
          <p:nvPr/>
        </p:nvPicPr>
        <p:blipFill>
          <a:blip r:embed="rId3">
            <a:alphaModFix/>
          </a:blip>
          <a:stretch>
            <a:fillRect/>
          </a:stretch>
        </p:blipFill>
        <p:spPr>
          <a:xfrm>
            <a:off x="747825" y="1360150"/>
            <a:ext cx="3676650" cy="2533650"/>
          </a:xfrm>
          <a:prstGeom prst="rect">
            <a:avLst/>
          </a:prstGeom>
          <a:noFill/>
          <a:ln>
            <a:noFill/>
          </a:ln>
        </p:spPr>
      </p:pic>
      <p:pic>
        <p:nvPicPr>
          <p:cNvPr id="232" name="Google Shape;232;p30"/>
          <p:cNvPicPr preferRelativeResize="0"/>
          <p:nvPr/>
        </p:nvPicPr>
        <p:blipFill>
          <a:blip r:embed="rId4">
            <a:alphaModFix/>
          </a:blip>
          <a:stretch>
            <a:fillRect/>
          </a:stretch>
        </p:blipFill>
        <p:spPr>
          <a:xfrm>
            <a:off x="4754250" y="1360150"/>
            <a:ext cx="3676650" cy="2533650"/>
          </a:xfrm>
          <a:prstGeom prst="rect">
            <a:avLst/>
          </a:prstGeom>
          <a:noFill/>
          <a:ln>
            <a:noFill/>
          </a:ln>
        </p:spPr>
      </p:pic>
      <p:sp>
        <p:nvSpPr>
          <p:cNvPr id="233" name="Google Shape;233;p30"/>
          <p:cNvSpPr txBox="1">
            <a:spLocks noGrp="1"/>
          </p:cNvSpPr>
          <p:nvPr>
            <p:ph type="body" idx="1"/>
          </p:nvPr>
        </p:nvSpPr>
        <p:spPr>
          <a:xfrm>
            <a:off x="672450" y="3990250"/>
            <a:ext cx="3827400" cy="65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t>Mini-batch training steps versus precision</a:t>
            </a:r>
            <a:endParaRPr sz="2000"/>
          </a:p>
          <a:p>
            <a:pPr marL="0" lvl="0" indent="0" algn="l" rtl="0">
              <a:spcBef>
                <a:spcPts val="1600"/>
              </a:spcBef>
              <a:spcAft>
                <a:spcPts val="1600"/>
              </a:spcAft>
              <a:buNone/>
            </a:pPr>
            <a:r>
              <a:rPr lang="en"/>
              <a:t>	</a:t>
            </a:r>
            <a:endParaRPr/>
          </a:p>
        </p:txBody>
      </p:sp>
      <p:sp>
        <p:nvSpPr>
          <p:cNvPr id="234" name="Google Shape;234;p30"/>
          <p:cNvSpPr txBox="1">
            <a:spLocks noGrp="1"/>
          </p:cNvSpPr>
          <p:nvPr>
            <p:ph type="body" idx="1"/>
          </p:nvPr>
        </p:nvSpPr>
        <p:spPr>
          <a:xfrm>
            <a:off x="4916850" y="3990250"/>
            <a:ext cx="3827400" cy="65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t>Training loss verus precision</a:t>
            </a:r>
            <a:endParaRPr sz="2000"/>
          </a:p>
          <a:p>
            <a:pPr marL="0" lvl="0" indent="0" algn="l" rtl="0">
              <a:spcBef>
                <a:spcPts val="1600"/>
              </a:spcBef>
              <a:spcAft>
                <a:spcPts val="1600"/>
              </a:spcAft>
              <a:buNone/>
            </a:pPr>
            <a:r>
              <a:rPr lang="en"/>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1"/>
          <p:cNvSpPr txBox="1">
            <a:spLocks noGrp="1"/>
          </p:cNvSpPr>
          <p:nvPr>
            <p:ph type="title"/>
          </p:nvPr>
        </p:nvSpPr>
        <p:spPr>
          <a:xfrm>
            <a:off x="311700" y="445025"/>
            <a:ext cx="8839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Appendix A1 - Softmax prediction error </a:t>
            </a:r>
            <a:endParaRPr/>
          </a:p>
        </p:txBody>
      </p:sp>
      <p:pic>
        <p:nvPicPr>
          <p:cNvPr id="240" name="Google Shape;240;p31"/>
          <p:cNvPicPr preferRelativeResize="0"/>
          <p:nvPr/>
        </p:nvPicPr>
        <p:blipFill>
          <a:blip r:embed="rId3">
            <a:alphaModFix/>
          </a:blip>
          <a:stretch>
            <a:fillRect/>
          </a:stretch>
        </p:blipFill>
        <p:spPr>
          <a:xfrm>
            <a:off x="2127525" y="1074100"/>
            <a:ext cx="5094634" cy="3820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This Project?</a:t>
            </a:r>
            <a:endParaRPr/>
          </a:p>
        </p:txBody>
      </p:sp>
      <p:sp>
        <p:nvSpPr>
          <p:cNvPr id="61" name="Google Shape;61;p14"/>
          <p:cNvSpPr txBox="1">
            <a:spLocks noGrp="1"/>
          </p:cNvSpPr>
          <p:nvPr>
            <p:ph type="body" idx="1"/>
          </p:nvPr>
        </p:nvSpPr>
        <p:spPr>
          <a:xfrm>
            <a:off x="124250" y="1152475"/>
            <a:ext cx="8907900" cy="34164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dirty="0"/>
              <a:t>I had previously built a restaurant ranking based on dish names using Yelp review corpus (features: dish count, review date/rating, reviewers review count and friends count)</a:t>
            </a:r>
            <a:endParaRPr sz="2400" dirty="0"/>
          </a:p>
          <a:p>
            <a:pPr marL="457200" lvl="0" indent="-381000" algn="l" rtl="0">
              <a:spcBef>
                <a:spcPts val="0"/>
              </a:spcBef>
              <a:spcAft>
                <a:spcPts val="0"/>
              </a:spcAft>
              <a:buSzPts val="2400"/>
              <a:buChar char="●"/>
            </a:pPr>
            <a:r>
              <a:rPr lang="en" sz="2400" dirty="0"/>
              <a:t>The project needed dish name extraction from corpus</a:t>
            </a:r>
            <a:endParaRPr sz="2400" dirty="0"/>
          </a:p>
          <a:p>
            <a:pPr marL="914400" lvl="1" indent="-381000" algn="l" rtl="0">
              <a:spcBef>
                <a:spcPts val="0"/>
              </a:spcBef>
              <a:spcAft>
                <a:spcPts val="0"/>
              </a:spcAft>
              <a:buSzPts val="2400"/>
              <a:buChar char="○"/>
            </a:pPr>
            <a:r>
              <a:rPr lang="en" sz="2400" dirty="0"/>
              <a:t>Menu items were missing in some restaurant listings</a:t>
            </a:r>
            <a:endParaRPr sz="2400" dirty="0"/>
          </a:p>
          <a:p>
            <a:pPr marL="914400" lvl="1" indent="-381000" algn="l" rtl="0">
              <a:spcBef>
                <a:spcPts val="0"/>
              </a:spcBef>
              <a:spcAft>
                <a:spcPts val="0"/>
              </a:spcAft>
              <a:buSzPts val="2400"/>
              <a:buChar char="○"/>
            </a:pPr>
            <a:r>
              <a:rPr lang="en" sz="2400" dirty="0"/>
              <a:t>Some of the menu items were </a:t>
            </a:r>
            <a:r>
              <a:rPr lang="en" sz="2400" dirty="0" smtClean="0"/>
              <a:t>image</a:t>
            </a:r>
            <a:r>
              <a:rPr lang="en-US" sz="2400" dirty="0" smtClean="0"/>
              <a:t> </a:t>
            </a:r>
            <a:endParaRPr sz="2400" dirty="0"/>
          </a:p>
          <a:p>
            <a:pPr marL="457200" lvl="0" indent="-381000" algn="l" rtl="0">
              <a:spcBef>
                <a:spcPts val="0"/>
              </a:spcBef>
              <a:spcAft>
                <a:spcPts val="0"/>
              </a:spcAft>
              <a:buSzPts val="2400"/>
              <a:buChar char="●"/>
            </a:pPr>
            <a:r>
              <a:rPr lang="en" sz="2400" dirty="0"/>
              <a:t>I used the word2vec algorithm to </a:t>
            </a:r>
            <a:r>
              <a:rPr lang="en-US" sz="2400" dirty="0" smtClean="0"/>
              <a:t>extract dish</a:t>
            </a:r>
            <a:r>
              <a:rPr lang="en-US" sz="2400" dirty="0"/>
              <a:t> </a:t>
            </a:r>
            <a:r>
              <a:rPr lang="en-US" sz="2400" dirty="0" smtClean="0"/>
              <a:t>names</a:t>
            </a:r>
            <a:r>
              <a:rPr lang="en" sz="2400" dirty="0" smtClean="0"/>
              <a:t>.</a:t>
            </a:r>
            <a:endParaRPr sz="2400" dirty="0"/>
          </a:p>
          <a:p>
            <a:pPr marL="457200" lvl="0" indent="-381000" algn="l" rtl="0">
              <a:spcBef>
                <a:spcPts val="0"/>
              </a:spcBef>
              <a:spcAft>
                <a:spcPts val="0"/>
              </a:spcAft>
              <a:buSzPts val="2400"/>
              <a:buChar char="●"/>
            </a:pPr>
            <a:r>
              <a:rPr lang="en" sz="2400" dirty="0"/>
              <a:t>Will discuss the two research papers that I used to get the results and discuss the derivations in detail.</a:t>
            </a:r>
            <a:endParaRPr sz="2400" dirty="0"/>
          </a:p>
          <a:p>
            <a:pPr marL="0" lvl="0" indent="0" algn="l" rtl="0">
              <a:spcBef>
                <a:spcPts val="1600"/>
              </a:spcBef>
              <a:spcAft>
                <a:spcPts val="1600"/>
              </a:spcAft>
              <a:buNone/>
            </a:pPr>
            <a:endParaRPr dirty="0"/>
          </a:p>
        </p:txBody>
      </p:sp>
      <p:pic>
        <p:nvPicPr>
          <p:cNvPr id="3" name="Picture 2"/>
          <p:cNvPicPr>
            <a:picLocks noChangeAspect="1"/>
          </p:cNvPicPr>
          <p:nvPr/>
        </p:nvPicPr>
        <p:blipFill>
          <a:blip r:embed="rId3"/>
          <a:stretch>
            <a:fillRect/>
          </a:stretch>
        </p:blipFill>
        <p:spPr>
          <a:xfrm>
            <a:off x="6180667" y="3325586"/>
            <a:ext cx="536222" cy="536222"/>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A2 - Error Function Derivation (Negative Sampling) </a:t>
            </a:r>
            <a:endParaRPr/>
          </a:p>
          <a:p>
            <a:pPr marL="0" lvl="0" indent="0" algn="l" rtl="0">
              <a:spcBef>
                <a:spcPts val="0"/>
              </a:spcBef>
              <a:spcAft>
                <a:spcPts val="0"/>
              </a:spcAft>
              <a:buNone/>
            </a:pPr>
            <a:endParaRPr/>
          </a:p>
        </p:txBody>
      </p:sp>
      <p:pic>
        <p:nvPicPr>
          <p:cNvPr id="246" name="Google Shape;246;p32"/>
          <p:cNvPicPr preferRelativeResize="0"/>
          <p:nvPr/>
        </p:nvPicPr>
        <p:blipFill>
          <a:blip r:embed="rId3">
            <a:alphaModFix/>
          </a:blip>
          <a:stretch>
            <a:fillRect/>
          </a:stretch>
        </p:blipFill>
        <p:spPr>
          <a:xfrm>
            <a:off x="2487675" y="1170125"/>
            <a:ext cx="5375375" cy="3121175"/>
          </a:xfrm>
          <a:prstGeom prst="rect">
            <a:avLst/>
          </a:prstGeom>
          <a:noFill/>
          <a:ln>
            <a:noFill/>
          </a:ln>
        </p:spPr>
      </p:pic>
      <p:sp>
        <p:nvSpPr>
          <p:cNvPr id="247" name="Google Shape;247;p32"/>
          <p:cNvSpPr/>
          <p:nvPr/>
        </p:nvSpPr>
        <p:spPr>
          <a:xfrm>
            <a:off x="2024875" y="2483075"/>
            <a:ext cx="6178200" cy="1744200"/>
          </a:xfrm>
          <a:prstGeom prst="brace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2"/>
          <p:cNvSpPr txBox="1"/>
          <p:nvPr/>
        </p:nvSpPr>
        <p:spPr>
          <a:xfrm>
            <a:off x="2261375" y="2401800"/>
            <a:ext cx="428700" cy="33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sp>
        <p:nvSpPr>
          <p:cNvPr id="249" name="Google Shape;249;p32"/>
          <p:cNvSpPr txBox="1"/>
          <p:nvPr/>
        </p:nvSpPr>
        <p:spPr>
          <a:xfrm>
            <a:off x="2293234" y="3011400"/>
            <a:ext cx="428700" cy="33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sp>
        <p:nvSpPr>
          <p:cNvPr id="250" name="Google Shape;250;p32"/>
          <p:cNvSpPr txBox="1"/>
          <p:nvPr/>
        </p:nvSpPr>
        <p:spPr>
          <a:xfrm>
            <a:off x="2293234" y="3621000"/>
            <a:ext cx="428700" cy="33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sp>
        <p:nvSpPr>
          <p:cNvPr id="251" name="Google Shape;251;p32"/>
          <p:cNvSpPr txBox="1"/>
          <p:nvPr/>
        </p:nvSpPr>
        <p:spPr>
          <a:xfrm>
            <a:off x="2276155" y="1258800"/>
            <a:ext cx="428700" cy="33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sp>
        <p:nvSpPr>
          <p:cNvPr id="252" name="Google Shape;252;p32"/>
          <p:cNvSpPr txBox="1"/>
          <p:nvPr/>
        </p:nvSpPr>
        <p:spPr>
          <a:xfrm>
            <a:off x="2290935" y="1868400"/>
            <a:ext cx="428700" cy="33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sp>
        <p:nvSpPr>
          <p:cNvPr id="253" name="Google Shape;253;p32"/>
          <p:cNvSpPr/>
          <p:nvPr/>
        </p:nvSpPr>
        <p:spPr>
          <a:xfrm>
            <a:off x="2098775" y="1088975"/>
            <a:ext cx="6020100" cy="1312800"/>
          </a:xfrm>
          <a:prstGeom prst="brace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2"/>
          <p:cNvSpPr txBox="1"/>
          <p:nvPr/>
        </p:nvSpPr>
        <p:spPr>
          <a:xfrm>
            <a:off x="443400" y="1464050"/>
            <a:ext cx="1729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t>Optimization objective</a:t>
            </a:r>
            <a:endParaRPr sz="1600" b="1"/>
          </a:p>
        </p:txBody>
      </p:sp>
      <p:sp>
        <p:nvSpPr>
          <p:cNvPr id="255" name="Google Shape;255;p32"/>
          <p:cNvSpPr txBox="1"/>
          <p:nvPr/>
        </p:nvSpPr>
        <p:spPr>
          <a:xfrm>
            <a:off x="311600" y="3145025"/>
            <a:ext cx="1729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t>- Loss Function</a:t>
            </a:r>
            <a:endParaRPr sz="1600" b="1"/>
          </a:p>
        </p:txBody>
      </p:sp>
      <p:sp>
        <p:nvSpPr>
          <p:cNvPr id="256" name="Google Shape;256;p32"/>
          <p:cNvSpPr txBox="1"/>
          <p:nvPr/>
        </p:nvSpPr>
        <p:spPr>
          <a:xfrm>
            <a:off x="310375" y="4374925"/>
            <a:ext cx="8483700" cy="60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The negative sample D’ are chosen from vocabulary based on unigram distribution raised to power of ¾.</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Index</a:t>
            </a:r>
            <a:endParaRPr/>
          </a:p>
        </p:txBody>
      </p:sp>
      <p:sp>
        <p:nvSpPr>
          <p:cNvPr id="67" name="Google Shape;67;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a:t>Algorithm description</a:t>
            </a:r>
            <a:endParaRPr sz="2400"/>
          </a:p>
          <a:p>
            <a:pPr marL="914400" lvl="1" indent="-342900" algn="l" rtl="0">
              <a:spcBef>
                <a:spcPts val="0"/>
              </a:spcBef>
              <a:spcAft>
                <a:spcPts val="0"/>
              </a:spcAft>
              <a:buSzPts val="1800"/>
              <a:buChar char="○"/>
            </a:pPr>
            <a:r>
              <a:rPr lang="en" sz="1800"/>
              <a:t>Word2vec (skip-gram version)</a:t>
            </a:r>
            <a:endParaRPr sz="1800"/>
          </a:p>
          <a:p>
            <a:pPr marL="914400" lvl="1" indent="-342900" algn="l" rtl="0">
              <a:spcBef>
                <a:spcPts val="0"/>
              </a:spcBef>
              <a:spcAft>
                <a:spcPts val="0"/>
              </a:spcAft>
              <a:buSzPts val="1800"/>
              <a:buChar char="○"/>
            </a:pPr>
            <a:r>
              <a:rPr lang="en" sz="1800"/>
              <a:t>Naive softmax implementation</a:t>
            </a:r>
            <a:endParaRPr sz="1800"/>
          </a:p>
          <a:p>
            <a:pPr marL="914400" lvl="1" indent="-342900" algn="l" rtl="0">
              <a:spcBef>
                <a:spcPts val="0"/>
              </a:spcBef>
              <a:spcAft>
                <a:spcPts val="0"/>
              </a:spcAft>
              <a:buSzPts val="1800"/>
              <a:buChar char="○"/>
            </a:pPr>
            <a:r>
              <a:rPr lang="en" sz="1800"/>
              <a:t>Negative sampling to improve efficiency</a:t>
            </a:r>
            <a:endParaRPr sz="1800"/>
          </a:p>
          <a:p>
            <a:pPr marL="457200" lvl="0" indent="-381000" algn="l" rtl="0">
              <a:spcBef>
                <a:spcPts val="0"/>
              </a:spcBef>
              <a:spcAft>
                <a:spcPts val="0"/>
              </a:spcAft>
              <a:buSzPts val="2400"/>
              <a:buChar char="●"/>
            </a:pPr>
            <a:r>
              <a:rPr lang="en" sz="2400"/>
              <a:t>Data preparation</a:t>
            </a:r>
            <a:endParaRPr sz="2400"/>
          </a:p>
          <a:p>
            <a:pPr marL="914400" lvl="1" indent="-342900" algn="l" rtl="0">
              <a:spcBef>
                <a:spcPts val="0"/>
              </a:spcBef>
              <a:spcAft>
                <a:spcPts val="0"/>
              </a:spcAft>
              <a:buSzPts val="1800"/>
              <a:buChar char="○"/>
            </a:pPr>
            <a:r>
              <a:rPr lang="en" sz="1800"/>
              <a:t>Data pre-processing, Bi-gram phrasing</a:t>
            </a:r>
            <a:endParaRPr sz="1800"/>
          </a:p>
          <a:p>
            <a:pPr marL="457200" lvl="0" indent="-381000" algn="l" rtl="0">
              <a:spcBef>
                <a:spcPts val="0"/>
              </a:spcBef>
              <a:spcAft>
                <a:spcPts val="0"/>
              </a:spcAft>
              <a:buSzPts val="2400"/>
              <a:buChar char="●"/>
            </a:pPr>
            <a:r>
              <a:rPr lang="en" sz="2400"/>
              <a:t>Results and discussions</a:t>
            </a:r>
            <a:endParaRPr sz="1800"/>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Extracting Word Meanings</a:t>
            </a:r>
            <a:endParaRPr/>
          </a:p>
        </p:txBody>
      </p:sp>
      <p:sp>
        <p:nvSpPr>
          <p:cNvPr id="73" name="Google Shape;7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i="1"/>
              <a:t>You shall know a word by the company it keeps</a:t>
            </a:r>
            <a:r>
              <a:rPr lang="en" b="1"/>
              <a:t>  - (Firth, J. R. 1957)</a:t>
            </a:r>
            <a:endParaRPr b="1"/>
          </a:p>
          <a:p>
            <a:pPr marL="0" lvl="0" indent="0" algn="l" rtl="0">
              <a:spcBef>
                <a:spcPts val="1600"/>
              </a:spcBef>
              <a:spcAft>
                <a:spcPts val="1600"/>
              </a:spcAft>
              <a:buNone/>
            </a:pPr>
            <a:endParaRPr b="1"/>
          </a:p>
        </p:txBody>
      </p:sp>
      <p:sp>
        <p:nvSpPr>
          <p:cNvPr id="74" name="Google Shape;74;p16"/>
          <p:cNvSpPr/>
          <p:nvPr/>
        </p:nvSpPr>
        <p:spPr>
          <a:xfrm>
            <a:off x="1229850" y="1834800"/>
            <a:ext cx="6684300" cy="477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0000FF"/>
                </a:solidFill>
              </a:rPr>
              <a:t>only liked</a:t>
            </a:r>
            <a:r>
              <a:rPr lang="en" sz="2400"/>
              <a:t> </a:t>
            </a:r>
            <a:r>
              <a:rPr lang="en" sz="2400" b="1"/>
              <a:t>bhel puri</a:t>
            </a:r>
            <a:r>
              <a:rPr lang="en" sz="2400"/>
              <a:t> </a:t>
            </a:r>
            <a:r>
              <a:rPr lang="en" sz="2400">
                <a:solidFill>
                  <a:srgbClr val="0000FF"/>
                </a:solidFill>
              </a:rPr>
              <a:t>out of everything we had</a:t>
            </a:r>
            <a:endParaRPr sz="2400">
              <a:solidFill>
                <a:srgbClr val="0000FF"/>
              </a:solidFill>
            </a:endParaRPr>
          </a:p>
        </p:txBody>
      </p:sp>
      <p:sp>
        <p:nvSpPr>
          <p:cNvPr id="75" name="Google Shape;75;p16"/>
          <p:cNvSpPr/>
          <p:nvPr/>
        </p:nvSpPr>
        <p:spPr>
          <a:xfrm>
            <a:off x="1229850" y="2532600"/>
            <a:ext cx="6684300" cy="477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0000FF"/>
                </a:solidFill>
              </a:rPr>
              <a:t>the chef gave us complimentary</a:t>
            </a:r>
            <a:r>
              <a:rPr lang="en" sz="2400"/>
              <a:t> </a:t>
            </a:r>
            <a:r>
              <a:rPr lang="en" sz="2400" b="1"/>
              <a:t>veg pakora</a:t>
            </a:r>
            <a:endParaRPr sz="2400" b="1"/>
          </a:p>
        </p:txBody>
      </p:sp>
      <p:sp>
        <p:nvSpPr>
          <p:cNvPr id="76" name="Google Shape;76;p16"/>
          <p:cNvSpPr/>
          <p:nvPr/>
        </p:nvSpPr>
        <p:spPr>
          <a:xfrm>
            <a:off x="1229850" y="3230400"/>
            <a:ext cx="6684300" cy="477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0000FF"/>
                </a:solidFill>
              </a:rPr>
              <a:t>no where close to authentic</a:t>
            </a:r>
            <a:r>
              <a:rPr lang="en" sz="2400"/>
              <a:t> </a:t>
            </a:r>
            <a:r>
              <a:rPr lang="en" sz="2400" b="1"/>
              <a:t>chaats</a:t>
            </a:r>
            <a:endParaRPr sz="2400" b="1"/>
          </a:p>
        </p:txBody>
      </p:sp>
      <p:sp>
        <p:nvSpPr>
          <p:cNvPr id="77" name="Google Shape;77;p16"/>
          <p:cNvSpPr/>
          <p:nvPr/>
        </p:nvSpPr>
        <p:spPr>
          <a:xfrm>
            <a:off x="1229850" y="3941725"/>
            <a:ext cx="6684300" cy="477900"/>
          </a:xfrm>
          <a:prstGeom prst="rect">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rgbClr val="0000FF"/>
                </a:solidFill>
              </a:rPr>
              <a:t>ordered a bunch of things here </a:t>
            </a:r>
            <a:r>
              <a:rPr lang="en" sz="2400" b="1"/>
              <a:t>sev puri, ...</a:t>
            </a:r>
            <a:endParaRPr sz="2400" b="1"/>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Architecture (basis of CBOW, Skip-Gram) </a:t>
            </a:r>
            <a:endParaRPr/>
          </a:p>
        </p:txBody>
      </p:sp>
      <p:grpSp>
        <p:nvGrpSpPr>
          <p:cNvPr id="83" name="Google Shape;83;p17"/>
          <p:cNvGrpSpPr/>
          <p:nvPr/>
        </p:nvGrpSpPr>
        <p:grpSpPr>
          <a:xfrm>
            <a:off x="542138" y="929101"/>
            <a:ext cx="7036587" cy="3786175"/>
            <a:chOff x="542138" y="1017725"/>
            <a:chExt cx="7036587" cy="3786175"/>
          </a:xfrm>
        </p:grpSpPr>
        <p:pic>
          <p:nvPicPr>
            <p:cNvPr id="84" name="Google Shape;84;p17"/>
            <p:cNvPicPr preferRelativeResize="0"/>
            <p:nvPr/>
          </p:nvPicPr>
          <p:blipFill>
            <a:blip r:embed="rId3">
              <a:alphaModFix/>
            </a:blip>
            <a:stretch>
              <a:fillRect/>
            </a:stretch>
          </p:blipFill>
          <p:spPr>
            <a:xfrm>
              <a:off x="542138" y="1017725"/>
              <a:ext cx="6792525" cy="3786175"/>
            </a:xfrm>
            <a:prstGeom prst="rect">
              <a:avLst/>
            </a:prstGeom>
            <a:noFill/>
            <a:ln>
              <a:noFill/>
            </a:ln>
          </p:spPr>
        </p:pic>
        <p:sp>
          <p:nvSpPr>
            <p:cNvPr id="85" name="Google Shape;85;p17"/>
            <p:cNvSpPr txBox="1"/>
            <p:nvPr/>
          </p:nvSpPr>
          <p:spPr>
            <a:xfrm>
              <a:off x="7198025" y="1285950"/>
              <a:ext cx="380700" cy="2571600"/>
            </a:xfrm>
            <a:prstGeom prst="rect">
              <a:avLst/>
            </a:prstGeom>
            <a:solidFill>
              <a:srgbClr val="FF9900"/>
            </a:solid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b="1"/>
            </a:p>
            <a:p>
              <a:pPr marL="0" lvl="0" indent="0" algn="ctr" rtl="0">
                <a:spcBef>
                  <a:spcPts val="0"/>
                </a:spcBef>
                <a:spcAft>
                  <a:spcPts val="0"/>
                </a:spcAft>
                <a:buNone/>
              </a:pPr>
              <a:endParaRPr b="1"/>
            </a:p>
            <a:p>
              <a:pPr marL="0" lvl="0" indent="0" algn="ctr" rtl="0">
                <a:spcBef>
                  <a:spcPts val="0"/>
                </a:spcBef>
                <a:spcAft>
                  <a:spcPts val="0"/>
                </a:spcAft>
                <a:buNone/>
              </a:pPr>
              <a:r>
                <a:rPr lang="en" b="1"/>
                <a:t>SOFTMAX</a:t>
              </a:r>
              <a:endParaRPr b="1"/>
            </a:p>
          </p:txBody>
        </p:sp>
        <p:cxnSp>
          <p:nvCxnSpPr>
            <p:cNvPr id="86" name="Google Shape;86;p17"/>
            <p:cNvCxnSpPr/>
            <p:nvPr/>
          </p:nvCxnSpPr>
          <p:spPr>
            <a:xfrm>
              <a:off x="6771025" y="1689650"/>
              <a:ext cx="397500" cy="0"/>
            </a:xfrm>
            <a:prstGeom prst="straightConnector1">
              <a:avLst/>
            </a:prstGeom>
            <a:noFill/>
            <a:ln w="9525" cap="flat" cmpd="sng">
              <a:solidFill>
                <a:schemeClr val="dk2"/>
              </a:solidFill>
              <a:prstDash val="solid"/>
              <a:round/>
              <a:headEnd type="none" w="med" len="med"/>
              <a:tailEnd type="triangle" w="med" len="med"/>
            </a:ln>
          </p:spPr>
        </p:cxnSp>
        <p:cxnSp>
          <p:nvCxnSpPr>
            <p:cNvPr id="87" name="Google Shape;87;p17"/>
            <p:cNvCxnSpPr/>
            <p:nvPr/>
          </p:nvCxnSpPr>
          <p:spPr>
            <a:xfrm>
              <a:off x="6771025" y="3544125"/>
              <a:ext cx="397500" cy="0"/>
            </a:xfrm>
            <a:prstGeom prst="straightConnector1">
              <a:avLst/>
            </a:prstGeom>
            <a:noFill/>
            <a:ln w="9525" cap="flat" cmpd="sng">
              <a:solidFill>
                <a:schemeClr val="dk2"/>
              </a:solidFill>
              <a:prstDash val="solid"/>
              <a:round/>
              <a:headEnd type="none" w="med" len="med"/>
              <a:tailEnd type="triangle" w="med" len="med"/>
            </a:ln>
          </p:spPr>
        </p:cxnSp>
        <p:sp>
          <p:nvSpPr>
            <p:cNvPr id="88" name="Google Shape;88;p17"/>
            <p:cNvSpPr/>
            <p:nvPr/>
          </p:nvSpPr>
          <p:spPr>
            <a:xfrm>
              <a:off x="6959050" y="2243725"/>
              <a:ext cx="74400" cy="74400"/>
            </a:xfrm>
            <a:prstGeom prst="ellipse">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7"/>
            <p:cNvSpPr/>
            <p:nvPr/>
          </p:nvSpPr>
          <p:spPr>
            <a:xfrm>
              <a:off x="6959050" y="2472325"/>
              <a:ext cx="74400" cy="74400"/>
            </a:xfrm>
            <a:prstGeom prst="ellipse">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7"/>
            <p:cNvSpPr/>
            <p:nvPr/>
          </p:nvSpPr>
          <p:spPr>
            <a:xfrm>
              <a:off x="6959050" y="2700925"/>
              <a:ext cx="74400" cy="74400"/>
            </a:xfrm>
            <a:prstGeom prst="ellipse">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17"/>
          <p:cNvSpPr txBox="1">
            <a:spLocks noGrp="1"/>
          </p:cNvSpPr>
          <p:nvPr>
            <p:ph type="body" idx="1"/>
          </p:nvPr>
        </p:nvSpPr>
        <p:spPr>
          <a:xfrm>
            <a:off x="709275" y="4410500"/>
            <a:ext cx="1415100" cy="732900"/>
          </a:xfrm>
          <a:prstGeom prst="rect">
            <a:avLst/>
          </a:prstGeom>
          <a:solidFill>
            <a:srgbClr val="CCCCCC"/>
          </a:solidFill>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sz="1200" b="1">
                <a:solidFill>
                  <a:srgbClr val="0000FF"/>
                </a:solidFill>
              </a:rPr>
              <a:t>V</a:t>
            </a:r>
            <a:r>
              <a:rPr lang="en" sz="1200" b="1"/>
              <a:t> Dimensional one-Hot input word vector </a:t>
            </a:r>
            <a:endParaRPr sz="1200" b="1"/>
          </a:p>
        </p:txBody>
      </p:sp>
      <p:sp>
        <p:nvSpPr>
          <p:cNvPr id="92" name="Google Shape;92;p17"/>
          <p:cNvSpPr txBox="1">
            <a:spLocks noGrp="1"/>
          </p:cNvSpPr>
          <p:nvPr>
            <p:ph type="body" idx="1"/>
          </p:nvPr>
        </p:nvSpPr>
        <p:spPr>
          <a:xfrm>
            <a:off x="3048275" y="4410500"/>
            <a:ext cx="1415100" cy="732900"/>
          </a:xfrm>
          <a:prstGeom prst="rect">
            <a:avLst/>
          </a:prstGeom>
          <a:solidFill>
            <a:srgbClr val="CCCCCC"/>
          </a:solidFill>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sz="1200" b="1">
                <a:solidFill>
                  <a:srgbClr val="0000FF"/>
                </a:solidFill>
              </a:rPr>
              <a:t>N</a:t>
            </a:r>
            <a:r>
              <a:rPr lang="en" sz="1200" b="1"/>
              <a:t> dimensional embedding vector</a:t>
            </a:r>
            <a:endParaRPr sz="1200" b="1"/>
          </a:p>
        </p:txBody>
      </p:sp>
      <p:sp>
        <p:nvSpPr>
          <p:cNvPr id="93" name="Google Shape;93;p17"/>
          <p:cNvSpPr txBox="1">
            <a:spLocks noGrp="1"/>
          </p:cNvSpPr>
          <p:nvPr>
            <p:ph type="body" idx="1"/>
          </p:nvPr>
        </p:nvSpPr>
        <p:spPr>
          <a:xfrm>
            <a:off x="7156200" y="4410500"/>
            <a:ext cx="1987800" cy="732900"/>
          </a:xfrm>
          <a:prstGeom prst="rect">
            <a:avLst/>
          </a:prstGeom>
          <a:solidFill>
            <a:srgbClr val="CCCCCC"/>
          </a:solidFill>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sz="1200" b="1">
                <a:solidFill>
                  <a:srgbClr val="0000FF"/>
                </a:solidFill>
              </a:rPr>
              <a:t>V</a:t>
            </a:r>
            <a:r>
              <a:rPr lang="en" sz="1200" b="1"/>
              <a:t> dimensional vector representing context word probabilities</a:t>
            </a:r>
            <a:endParaRPr sz="1200" b="1"/>
          </a:p>
        </p:txBody>
      </p:sp>
      <p:cxnSp>
        <p:nvCxnSpPr>
          <p:cNvPr id="94" name="Google Shape;94;p17"/>
          <p:cNvCxnSpPr>
            <a:stCxn id="85" idx="3"/>
            <a:endCxn id="93" idx="0"/>
          </p:cNvCxnSpPr>
          <p:nvPr/>
        </p:nvCxnSpPr>
        <p:spPr>
          <a:xfrm>
            <a:off x="7578725" y="2483126"/>
            <a:ext cx="571500" cy="1927500"/>
          </a:xfrm>
          <a:prstGeom prst="bentConnector2">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Architecture (Skip-Gram with Naive Softmax) </a:t>
            </a:r>
            <a:endParaRPr/>
          </a:p>
        </p:txBody>
      </p:sp>
      <p:pic>
        <p:nvPicPr>
          <p:cNvPr id="100" name="Google Shape;100;p18"/>
          <p:cNvPicPr preferRelativeResize="0"/>
          <p:nvPr/>
        </p:nvPicPr>
        <p:blipFill>
          <a:blip r:embed="rId3">
            <a:alphaModFix/>
          </a:blip>
          <a:stretch>
            <a:fillRect/>
          </a:stretch>
        </p:blipFill>
        <p:spPr>
          <a:xfrm>
            <a:off x="152400" y="1170125"/>
            <a:ext cx="4171125" cy="3776225"/>
          </a:xfrm>
          <a:prstGeom prst="rect">
            <a:avLst/>
          </a:prstGeom>
          <a:noFill/>
          <a:ln>
            <a:noFill/>
          </a:ln>
        </p:spPr>
      </p:pic>
      <p:sp>
        <p:nvSpPr>
          <p:cNvPr id="101" name="Google Shape;101;p18"/>
          <p:cNvSpPr txBox="1">
            <a:spLocks noGrp="1"/>
          </p:cNvSpPr>
          <p:nvPr>
            <p:ph type="body" idx="1"/>
          </p:nvPr>
        </p:nvSpPr>
        <p:spPr>
          <a:xfrm>
            <a:off x="4475925" y="1074502"/>
            <a:ext cx="4508700" cy="385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0000FF"/>
                </a:solidFill>
              </a:rPr>
              <a:t>Forward Propagation</a:t>
            </a:r>
            <a:endParaRPr b="1" dirty="0">
              <a:solidFill>
                <a:srgbClr val="0000FF"/>
              </a:solidFill>
            </a:endParaRPr>
          </a:p>
          <a:p>
            <a:pPr marL="0" lvl="0" indent="0" algn="l" rtl="0">
              <a:spcBef>
                <a:spcPts val="1600"/>
              </a:spcBef>
              <a:spcAft>
                <a:spcPts val="0"/>
              </a:spcAft>
              <a:buNone/>
            </a:pPr>
            <a:r>
              <a:rPr lang="en" dirty="0"/>
              <a:t>Output</a:t>
            </a:r>
            <a:r>
              <a:rPr lang="en" b="1" dirty="0"/>
              <a:t> </a:t>
            </a:r>
            <a:r>
              <a:rPr lang="en" dirty="0"/>
              <a:t>= Prob of context words</a:t>
            </a:r>
            <a:endParaRPr dirty="0"/>
          </a:p>
          <a:p>
            <a:pPr marL="0" lvl="0" indent="0" algn="l" rtl="0">
              <a:spcBef>
                <a:spcPts val="1600"/>
              </a:spcBef>
              <a:spcAft>
                <a:spcPts val="0"/>
              </a:spcAft>
              <a:buClr>
                <a:schemeClr val="dk1"/>
              </a:buClr>
              <a:buSzPts val="1100"/>
              <a:buFont typeface="Arial"/>
              <a:buNone/>
            </a:pPr>
            <a:r>
              <a:rPr lang="en" b="1" dirty="0">
                <a:solidFill>
                  <a:srgbClr val="0000FF"/>
                </a:solidFill>
              </a:rPr>
              <a:t>Error function per context word</a:t>
            </a:r>
            <a:endParaRPr b="1" dirty="0">
              <a:solidFill>
                <a:srgbClr val="0000FF"/>
              </a:solidFill>
            </a:endParaRPr>
          </a:p>
          <a:p>
            <a:pPr marL="0" lvl="0" indent="0" algn="l" rtl="0">
              <a:spcBef>
                <a:spcPts val="1600"/>
              </a:spcBef>
              <a:spcAft>
                <a:spcPts val="0"/>
              </a:spcAft>
              <a:buNone/>
            </a:pPr>
            <a:endParaRPr b="1" dirty="0"/>
          </a:p>
          <a:p>
            <a:pPr marL="0" lvl="0" indent="0" algn="l" rtl="0">
              <a:spcBef>
                <a:spcPts val="1600"/>
              </a:spcBef>
              <a:spcAft>
                <a:spcPts val="0"/>
              </a:spcAft>
              <a:buNone/>
            </a:pPr>
            <a:endParaRPr b="1" dirty="0">
              <a:solidFill>
                <a:srgbClr val="0000FF"/>
              </a:solidFill>
            </a:endParaRPr>
          </a:p>
          <a:p>
            <a:pPr marL="0" lvl="0" indent="0" algn="l" rtl="0">
              <a:spcBef>
                <a:spcPts val="1600"/>
              </a:spcBef>
              <a:spcAft>
                <a:spcPts val="0"/>
              </a:spcAft>
              <a:buNone/>
            </a:pPr>
            <a:r>
              <a:rPr lang="en" b="1" dirty="0">
                <a:solidFill>
                  <a:srgbClr val="0000FF"/>
                </a:solidFill>
              </a:rPr>
              <a:t>Backward Propagation</a:t>
            </a:r>
            <a:endParaRPr b="1" dirty="0">
              <a:solidFill>
                <a:srgbClr val="0000FF"/>
              </a:solidFill>
            </a:endParaRPr>
          </a:p>
          <a:p>
            <a:pPr marL="0" lvl="0" indent="0" algn="l" rtl="0">
              <a:spcBef>
                <a:spcPts val="1600"/>
              </a:spcBef>
              <a:spcAft>
                <a:spcPts val="0"/>
              </a:spcAft>
              <a:buNone/>
            </a:pPr>
            <a:r>
              <a:rPr lang="en" dirty="0"/>
              <a:t>Calculate</a:t>
            </a:r>
            <a:endParaRPr dirty="0"/>
          </a:p>
          <a:p>
            <a:pPr marL="0" lvl="0" indent="0" algn="l" rtl="0">
              <a:spcBef>
                <a:spcPts val="1600"/>
              </a:spcBef>
              <a:spcAft>
                <a:spcPts val="1600"/>
              </a:spcAft>
              <a:buNone/>
            </a:pPr>
            <a:r>
              <a:rPr lang="en" dirty="0"/>
              <a:t>Use them to update W, W’ matrix</a:t>
            </a:r>
            <a:endParaRPr dirty="0"/>
          </a:p>
        </p:txBody>
      </p:sp>
      <p:pic>
        <p:nvPicPr>
          <p:cNvPr id="102" name="Google Shape;102;p18"/>
          <p:cNvPicPr preferRelativeResize="0"/>
          <p:nvPr/>
        </p:nvPicPr>
        <p:blipFill>
          <a:blip r:embed="rId4">
            <a:alphaModFix/>
          </a:blip>
          <a:stretch>
            <a:fillRect/>
          </a:stretch>
        </p:blipFill>
        <p:spPr>
          <a:xfrm>
            <a:off x="5620900" y="4120900"/>
            <a:ext cx="510300" cy="619647"/>
          </a:xfrm>
          <a:prstGeom prst="rect">
            <a:avLst/>
          </a:prstGeom>
          <a:noFill/>
          <a:ln>
            <a:noFill/>
          </a:ln>
        </p:spPr>
      </p:pic>
      <p:pic>
        <p:nvPicPr>
          <p:cNvPr id="103" name="Google Shape;103;p18"/>
          <p:cNvPicPr preferRelativeResize="0"/>
          <p:nvPr/>
        </p:nvPicPr>
        <p:blipFill>
          <a:blip r:embed="rId4">
            <a:alphaModFix/>
          </a:blip>
          <a:stretch>
            <a:fillRect/>
          </a:stretch>
        </p:blipFill>
        <p:spPr>
          <a:xfrm>
            <a:off x="6263150" y="4120900"/>
            <a:ext cx="510300" cy="619647"/>
          </a:xfrm>
          <a:prstGeom prst="rect">
            <a:avLst/>
          </a:prstGeom>
          <a:noFill/>
          <a:ln>
            <a:noFill/>
          </a:ln>
        </p:spPr>
      </p:pic>
      <p:sp>
        <p:nvSpPr>
          <p:cNvPr id="104" name="Google Shape;104;p18"/>
          <p:cNvSpPr txBox="1">
            <a:spLocks noGrp="1"/>
          </p:cNvSpPr>
          <p:nvPr>
            <p:ph type="body" idx="1"/>
          </p:nvPr>
        </p:nvSpPr>
        <p:spPr>
          <a:xfrm>
            <a:off x="6642313" y="4230094"/>
            <a:ext cx="305100" cy="36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Verdana"/>
                <a:ea typeface="Verdana"/>
                <a:cs typeface="Verdana"/>
                <a:sym typeface="Verdana"/>
              </a:rPr>
              <a:t>,</a:t>
            </a:r>
            <a:endParaRPr>
              <a:latin typeface="Verdana"/>
              <a:ea typeface="Verdana"/>
              <a:cs typeface="Verdana"/>
              <a:sym typeface="Verdana"/>
            </a:endParaRPr>
          </a:p>
          <a:p>
            <a:pPr marL="0" lvl="0" indent="0" algn="l" rtl="0">
              <a:spcBef>
                <a:spcPts val="1600"/>
              </a:spcBef>
              <a:spcAft>
                <a:spcPts val="1600"/>
              </a:spcAft>
              <a:buNone/>
            </a:pPr>
            <a:endParaRPr/>
          </a:p>
        </p:txBody>
      </p:sp>
      <p:pic>
        <p:nvPicPr>
          <p:cNvPr id="105" name="Google Shape;105;p18"/>
          <p:cNvPicPr preferRelativeResize="0"/>
          <p:nvPr/>
        </p:nvPicPr>
        <p:blipFill>
          <a:blip r:embed="rId5">
            <a:alphaModFix/>
          </a:blip>
          <a:stretch>
            <a:fillRect/>
          </a:stretch>
        </p:blipFill>
        <p:spPr>
          <a:xfrm>
            <a:off x="4562475" y="2534748"/>
            <a:ext cx="2489300" cy="572700"/>
          </a:xfrm>
          <a:prstGeom prst="rect">
            <a:avLst/>
          </a:prstGeom>
          <a:noFill/>
          <a:ln>
            <a:noFill/>
          </a:ln>
        </p:spPr>
      </p:pic>
      <p:pic>
        <p:nvPicPr>
          <p:cNvPr id="106" name="Google Shape;106;p18"/>
          <p:cNvPicPr preferRelativeResize="0"/>
          <p:nvPr/>
        </p:nvPicPr>
        <p:blipFill>
          <a:blip r:embed="rId6">
            <a:alphaModFix/>
          </a:blip>
          <a:stretch>
            <a:fillRect/>
          </a:stretch>
        </p:blipFill>
        <p:spPr>
          <a:xfrm>
            <a:off x="4552124" y="3104515"/>
            <a:ext cx="1618875" cy="674536"/>
          </a:xfrm>
          <a:prstGeom prst="rect">
            <a:avLst/>
          </a:prstGeom>
          <a:noFill/>
          <a:ln>
            <a:noFill/>
          </a:ln>
        </p:spPr>
      </p:pic>
      <p:sp>
        <p:nvSpPr>
          <p:cNvPr id="107" name="Google Shape;107;p18"/>
          <p:cNvSpPr txBox="1"/>
          <p:nvPr/>
        </p:nvSpPr>
        <p:spPr>
          <a:xfrm>
            <a:off x="6302725" y="3266099"/>
            <a:ext cx="2601300" cy="360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rPr>
              <a:t>{</a:t>
            </a:r>
            <a:r>
              <a:rPr lang="en" sz="1600">
                <a:solidFill>
                  <a:schemeClr val="dk1"/>
                </a:solidFill>
              </a:rPr>
              <a:t>t</a:t>
            </a:r>
            <a:r>
              <a:rPr lang="en" sz="1600" baseline="-25000">
                <a:solidFill>
                  <a:schemeClr val="dk1"/>
                </a:solidFill>
              </a:rPr>
              <a:t>k</a:t>
            </a:r>
            <a:r>
              <a:rPr lang="en" sz="1600"/>
              <a:t>=1 for k=context words</a:t>
            </a:r>
            <a:r>
              <a:rPr lang="en" sz="2000">
                <a:solidFill>
                  <a:schemeClr val="dk1"/>
                </a:solidFill>
              </a:rPr>
              <a:t>}</a:t>
            </a:r>
            <a:endParaRPr/>
          </a:p>
        </p:txBody>
      </p:sp>
      <p:sp>
        <p:nvSpPr>
          <p:cNvPr id="108" name="Google Shape;108;p18"/>
          <p:cNvSpPr/>
          <p:nvPr/>
        </p:nvSpPr>
        <p:spPr>
          <a:xfrm>
            <a:off x="4485125" y="3264400"/>
            <a:ext cx="305100" cy="360300"/>
          </a:xfrm>
          <a:prstGeom prst="ellipse">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9" name="Google Shape;109;p18"/>
          <p:cNvPicPr preferRelativeResize="0"/>
          <p:nvPr/>
        </p:nvPicPr>
        <p:blipFill>
          <a:blip r:embed="rId7">
            <a:alphaModFix/>
          </a:blip>
          <a:stretch>
            <a:fillRect/>
          </a:stretch>
        </p:blipFill>
        <p:spPr>
          <a:xfrm>
            <a:off x="304800" y="4401275"/>
            <a:ext cx="2940974" cy="455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Forward Propagation (Skip-Gram - Naive Softmax) </a:t>
            </a:r>
            <a:endParaRPr/>
          </a:p>
        </p:txBody>
      </p:sp>
      <p:sp>
        <p:nvSpPr>
          <p:cNvPr id="115" name="Google Shape;115;p19"/>
          <p:cNvSpPr txBox="1">
            <a:spLocks noGrp="1"/>
          </p:cNvSpPr>
          <p:nvPr>
            <p:ph type="body" idx="1"/>
          </p:nvPr>
        </p:nvSpPr>
        <p:spPr>
          <a:xfrm>
            <a:off x="5674551" y="4359750"/>
            <a:ext cx="2637900" cy="505500"/>
          </a:xfrm>
          <a:prstGeom prst="rect">
            <a:avLst/>
          </a:prstGeom>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rgbClr val="0000FF"/>
                </a:solidFill>
              </a:rPr>
              <a:t>Forward Propagation</a:t>
            </a:r>
            <a:endParaRPr/>
          </a:p>
        </p:txBody>
      </p:sp>
      <p:pic>
        <p:nvPicPr>
          <p:cNvPr id="116" name="Google Shape;116;p19"/>
          <p:cNvPicPr preferRelativeResize="0"/>
          <p:nvPr/>
        </p:nvPicPr>
        <p:blipFill>
          <a:blip r:embed="rId3">
            <a:alphaModFix/>
          </a:blip>
          <a:stretch>
            <a:fillRect/>
          </a:stretch>
        </p:blipFill>
        <p:spPr>
          <a:xfrm>
            <a:off x="353154" y="1246325"/>
            <a:ext cx="4382845" cy="2532325"/>
          </a:xfrm>
          <a:prstGeom prst="rect">
            <a:avLst/>
          </a:prstGeom>
          <a:noFill/>
          <a:ln>
            <a:noFill/>
          </a:ln>
        </p:spPr>
      </p:pic>
      <p:sp>
        <p:nvSpPr>
          <p:cNvPr id="117" name="Google Shape;117;p19"/>
          <p:cNvSpPr txBox="1">
            <a:spLocks noGrp="1"/>
          </p:cNvSpPr>
          <p:nvPr>
            <p:ph type="body" idx="1"/>
          </p:nvPr>
        </p:nvSpPr>
        <p:spPr>
          <a:xfrm>
            <a:off x="5982425" y="1052700"/>
            <a:ext cx="2086500" cy="424500"/>
          </a:xfrm>
          <a:prstGeom prst="rect">
            <a:avLst/>
          </a:prstGeom>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a:solidFill>
                  <a:srgbClr val="0000FF"/>
                </a:solidFill>
              </a:rPr>
              <a:t>Error function</a:t>
            </a:r>
            <a:endParaRPr b="1">
              <a:solidFill>
                <a:srgbClr val="0000FF"/>
              </a:solidFill>
            </a:endParaRPr>
          </a:p>
          <a:p>
            <a:pPr marL="0" lvl="0" indent="0" algn="l" rtl="0">
              <a:spcBef>
                <a:spcPts val="1600"/>
              </a:spcBef>
              <a:spcAft>
                <a:spcPts val="0"/>
              </a:spcAft>
              <a:buNone/>
            </a:pPr>
            <a:endParaRPr b="1"/>
          </a:p>
          <a:p>
            <a:pPr marL="0" lvl="0" indent="0" algn="l" rtl="0">
              <a:spcBef>
                <a:spcPts val="1600"/>
              </a:spcBef>
              <a:spcAft>
                <a:spcPts val="1600"/>
              </a:spcAft>
              <a:buNone/>
            </a:pPr>
            <a:endParaRPr/>
          </a:p>
        </p:txBody>
      </p:sp>
      <p:sp>
        <p:nvSpPr>
          <p:cNvPr id="118" name="Google Shape;118;p19"/>
          <p:cNvSpPr txBox="1">
            <a:spLocks noGrp="1"/>
          </p:cNvSpPr>
          <p:nvPr>
            <p:ph type="body" idx="1"/>
          </p:nvPr>
        </p:nvSpPr>
        <p:spPr>
          <a:xfrm>
            <a:off x="282357" y="4321914"/>
            <a:ext cx="1231200" cy="42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i="1" dirty="0">
                <a:solidFill>
                  <a:srgbClr val="000000"/>
                </a:solidFill>
              </a:rPr>
              <a:t>h = </a:t>
            </a:r>
            <a:endParaRPr sz="2200" dirty="0">
              <a:solidFill>
                <a:srgbClr val="000000"/>
              </a:solidFill>
            </a:endParaRPr>
          </a:p>
          <a:p>
            <a:pPr marL="0" lvl="0" indent="0" algn="l" rtl="0">
              <a:spcBef>
                <a:spcPts val="1600"/>
              </a:spcBef>
              <a:spcAft>
                <a:spcPts val="1600"/>
              </a:spcAft>
              <a:buNone/>
            </a:pPr>
            <a:endParaRPr dirty="0"/>
          </a:p>
        </p:txBody>
      </p:sp>
      <p:sp>
        <p:nvSpPr>
          <p:cNvPr id="119" name="Google Shape;119;p19"/>
          <p:cNvSpPr txBox="1">
            <a:spLocks noGrp="1"/>
          </p:cNvSpPr>
          <p:nvPr>
            <p:ph type="body" idx="1"/>
          </p:nvPr>
        </p:nvSpPr>
        <p:spPr>
          <a:xfrm>
            <a:off x="2754956" y="4316563"/>
            <a:ext cx="2266500" cy="42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rgbClr val="000000"/>
                </a:solidFill>
              </a:rPr>
              <a:t>  </a:t>
            </a:r>
            <a:r>
              <a:rPr lang="en" sz="2000">
                <a:solidFill>
                  <a:schemeClr val="dk1"/>
                </a:solidFill>
              </a:rPr>
              <a:t>y</a:t>
            </a:r>
            <a:r>
              <a:rPr lang="en" sz="2000" baseline="-25000">
                <a:solidFill>
                  <a:schemeClr val="dk1"/>
                </a:solidFill>
              </a:rPr>
              <a:t>j </a:t>
            </a:r>
            <a:r>
              <a:rPr lang="en" sz="2200" i="1">
                <a:solidFill>
                  <a:srgbClr val="000000"/>
                </a:solidFill>
              </a:rPr>
              <a:t>= </a:t>
            </a:r>
            <a:r>
              <a:rPr lang="en" sz="2200">
                <a:solidFill>
                  <a:srgbClr val="000000"/>
                </a:solidFill>
              </a:rPr>
              <a:t>softmax(</a:t>
            </a:r>
            <a:r>
              <a:rPr lang="en" sz="2000">
                <a:solidFill>
                  <a:schemeClr val="dk1"/>
                </a:solidFill>
              </a:rPr>
              <a:t>u</a:t>
            </a:r>
            <a:r>
              <a:rPr lang="en" sz="2000" baseline="-25000">
                <a:solidFill>
                  <a:schemeClr val="dk1"/>
                </a:solidFill>
              </a:rPr>
              <a:t>j</a:t>
            </a:r>
            <a:r>
              <a:rPr lang="en" sz="2200">
                <a:solidFill>
                  <a:srgbClr val="000000"/>
                </a:solidFill>
              </a:rPr>
              <a:t>)</a:t>
            </a:r>
            <a:r>
              <a:rPr lang="en" sz="2200" i="1">
                <a:solidFill>
                  <a:srgbClr val="000000"/>
                </a:solidFill>
              </a:rPr>
              <a:t> </a:t>
            </a:r>
            <a:endParaRPr sz="2200">
              <a:solidFill>
                <a:srgbClr val="000000"/>
              </a:solidFill>
            </a:endParaRPr>
          </a:p>
          <a:p>
            <a:pPr marL="0" lvl="0" indent="0" algn="l" rtl="0">
              <a:spcBef>
                <a:spcPts val="1600"/>
              </a:spcBef>
              <a:spcAft>
                <a:spcPts val="1600"/>
              </a:spcAft>
              <a:buNone/>
            </a:pPr>
            <a:endParaRPr/>
          </a:p>
        </p:txBody>
      </p:sp>
      <p:cxnSp>
        <p:nvCxnSpPr>
          <p:cNvPr id="120" name="Google Shape;120;p19"/>
          <p:cNvCxnSpPr/>
          <p:nvPr/>
        </p:nvCxnSpPr>
        <p:spPr>
          <a:xfrm>
            <a:off x="364275" y="4096475"/>
            <a:ext cx="4719000" cy="22500"/>
          </a:xfrm>
          <a:prstGeom prst="straightConnector1">
            <a:avLst/>
          </a:prstGeom>
          <a:noFill/>
          <a:ln w="38100" cap="flat" cmpd="sng">
            <a:solidFill>
              <a:schemeClr val="dk2"/>
            </a:solidFill>
            <a:prstDash val="solid"/>
            <a:round/>
            <a:headEnd type="none" w="med" len="med"/>
            <a:tailEnd type="triangle" w="med" len="med"/>
          </a:ln>
        </p:spPr>
      </p:cxnSp>
      <p:pic>
        <p:nvPicPr>
          <p:cNvPr id="121" name="Google Shape;121;p19"/>
          <p:cNvPicPr preferRelativeResize="0"/>
          <p:nvPr/>
        </p:nvPicPr>
        <p:blipFill>
          <a:blip r:embed="rId4">
            <a:alphaModFix/>
          </a:blip>
          <a:stretch>
            <a:fillRect/>
          </a:stretch>
        </p:blipFill>
        <p:spPr>
          <a:xfrm>
            <a:off x="816782" y="4436805"/>
            <a:ext cx="696775" cy="324625"/>
          </a:xfrm>
          <a:prstGeom prst="rect">
            <a:avLst/>
          </a:prstGeom>
          <a:noFill/>
          <a:ln>
            <a:noFill/>
          </a:ln>
        </p:spPr>
      </p:pic>
      <p:sp>
        <p:nvSpPr>
          <p:cNvPr id="122" name="Google Shape;122;p19"/>
          <p:cNvSpPr txBox="1">
            <a:spLocks noGrp="1"/>
          </p:cNvSpPr>
          <p:nvPr>
            <p:ph type="body" idx="1"/>
          </p:nvPr>
        </p:nvSpPr>
        <p:spPr>
          <a:xfrm>
            <a:off x="1407579" y="4340587"/>
            <a:ext cx="1536900" cy="424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200">
                <a:solidFill>
                  <a:srgbClr val="000000"/>
                </a:solidFill>
              </a:rPr>
              <a:t>  </a:t>
            </a:r>
            <a:r>
              <a:rPr lang="en" sz="2000">
                <a:solidFill>
                  <a:schemeClr val="dk1"/>
                </a:solidFill>
              </a:rPr>
              <a:t>u</a:t>
            </a:r>
            <a:r>
              <a:rPr lang="en" sz="2000" baseline="-25000">
                <a:solidFill>
                  <a:schemeClr val="dk1"/>
                </a:solidFill>
              </a:rPr>
              <a:t>j </a:t>
            </a:r>
            <a:r>
              <a:rPr lang="en" sz="2200" i="1">
                <a:solidFill>
                  <a:srgbClr val="000000"/>
                </a:solidFill>
              </a:rPr>
              <a:t>=        h  </a:t>
            </a:r>
            <a:endParaRPr/>
          </a:p>
        </p:txBody>
      </p:sp>
      <p:grpSp>
        <p:nvGrpSpPr>
          <p:cNvPr id="123" name="Google Shape;123;p19"/>
          <p:cNvGrpSpPr/>
          <p:nvPr/>
        </p:nvGrpSpPr>
        <p:grpSpPr>
          <a:xfrm>
            <a:off x="2085780" y="4304190"/>
            <a:ext cx="582649" cy="615997"/>
            <a:chOff x="3804949" y="3693646"/>
            <a:chExt cx="582649" cy="615997"/>
          </a:xfrm>
        </p:grpSpPr>
        <p:pic>
          <p:nvPicPr>
            <p:cNvPr id="124" name="Google Shape;124;p19"/>
            <p:cNvPicPr preferRelativeResize="0"/>
            <p:nvPr/>
          </p:nvPicPr>
          <p:blipFill>
            <a:blip r:embed="rId5">
              <a:alphaModFix/>
            </a:blip>
            <a:stretch>
              <a:fillRect/>
            </a:stretch>
          </p:blipFill>
          <p:spPr>
            <a:xfrm>
              <a:off x="3804949" y="3864197"/>
              <a:ext cx="409575" cy="266700"/>
            </a:xfrm>
            <a:prstGeom prst="rect">
              <a:avLst/>
            </a:prstGeom>
            <a:noFill/>
            <a:ln>
              <a:noFill/>
            </a:ln>
          </p:spPr>
        </p:pic>
        <p:pic>
          <p:nvPicPr>
            <p:cNvPr id="125" name="Google Shape;125;p19"/>
            <p:cNvPicPr preferRelativeResize="0"/>
            <p:nvPr/>
          </p:nvPicPr>
          <p:blipFill>
            <a:blip r:embed="rId6">
              <a:alphaModFix/>
            </a:blip>
            <a:stretch>
              <a:fillRect/>
            </a:stretch>
          </p:blipFill>
          <p:spPr>
            <a:xfrm>
              <a:off x="4197098" y="3693646"/>
              <a:ext cx="190500" cy="219075"/>
            </a:xfrm>
            <a:prstGeom prst="rect">
              <a:avLst/>
            </a:prstGeom>
            <a:noFill/>
            <a:ln>
              <a:noFill/>
            </a:ln>
          </p:spPr>
        </p:pic>
        <p:pic>
          <p:nvPicPr>
            <p:cNvPr id="126" name="Google Shape;126;p19"/>
            <p:cNvPicPr preferRelativeResize="0"/>
            <p:nvPr/>
          </p:nvPicPr>
          <p:blipFill>
            <a:blip r:embed="rId7">
              <a:alphaModFix/>
            </a:blip>
            <a:stretch>
              <a:fillRect/>
            </a:stretch>
          </p:blipFill>
          <p:spPr>
            <a:xfrm>
              <a:off x="4066157" y="4064968"/>
              <a:ext cx="149524" cy="244675"/>
            </a:xfrm>
            <a:prstGeom prst="rect">
              <a:avLst/>
            </a:prstGeom>
            <a:noFill/>
            <a:ln>
              <a:noFill/>
            </a:ln>
          </p:spPr>
        </p:pic>
      </p:grpSp>
      <p:sp>
        <p:nvSpPr>
          <p:cNvPr id="127" name="Google Shape;127;p19"/>
          <p:cNvSpPr/>
          <p:nvPr/>
        </p:nvSpPr>
        <p:spPr>
          <a:xfrm>
            <a:off x="308581" y="4339375"/>
            <a:ext cx="1231200" cy="572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9"/>
          <p:cNvSpPr/>
          <p:nvPr/>
        </p:nvSpPr>
        <p:spPr>
          <a:xfrm>
            <a:off x="1596824" y="4330375"/>
            <a:ext cx="1320000" cy="572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9"/>
          <p:cNvSpPr/>
          <p:nvPr/>
        </p:nvSpPr>
        <p:spPr>
          <a:xfrm>
            <a:off x="2973881" y="4326150"/>
            <a:ext cx="1881000" cy="572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0" name="Google Shape;130;p19"/>
          <p:cNvPicPr preferRelativeResize="0"/>
          <p:nvPr/>
        </p:nvPicPr>
        <p:blipFill>
          <a:blip r:embed="rId8">
            <a:alphaModFix/>
          </a:blip>
          <a:stretch>
            <a:fillRect/>
          </a:stretch>
        </p:blipFill>
        <p:spPr>
          <a:xfrm>
            <a:off x="5449927" y="1527888"/>
            <a:ext cx="3087174" cy="710250"/>
          </a:xfrm>
          <a:prstGeom prst="rect">
            <a:avLst/>
          </a:prstGeom>
          <a:noFill/>
          <a:ln>
            <a:noFill/>
          </a:ln>
        </p:spPr>
      </p:pic>
      <p:pic>
        <p:nvPicPr>
          <p:cNvPr id="131" name="Google Shape;131;p19"/>
          <p:cNvPicPr preferRelativeResize="0"/>
          <p:nvPr/>
        </p:nvPicPr>
        <p:blipFill>
          <a:blip r:embed="rId9">
            <a:alphaModFix/>
          </a:blip>
          <a:stretch>
            <a:fillRect/>
          </a:stretch>
        </p:blipFill>
        <p:spPr>
          <a:xfrm>
            <a:off x="4736001" y="2477000"/>
            <a:ext cx="1823275" cy="759698"/>
          </a:xfrm>
          <a:prstGeom prst="rect">
            <a:avLst/>
          </a:prstGeom>
          <a:noFill/>
          <a:ln>
            <a:noFill/>
          </a:ln>
        </p:spPr>
      </p:pic>
      <p:sp>
        <p:nvSpPr>
          <p:cNvPr id="132" name="Google Shape;132;p19"/>
          <p:cNvSpPr txBox="1"/>
          <p:nvPr/>
        </p:nvSpPr>
        <p:spPr>
          <a:xfrm>
            <a:off x="6635475" y="2688368"/>
            <a:ext cx="2637900" cy="42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rPr>
              <a:t>{t</a:t>
            </a:r>
            <a:r>
              <a:rPr lang="en" sz="1600" baseline="-25000">
                <a:solidFill>
                  <a:schemeClr val="dk1"/>
                </a:solidFill>
              </a:rPr>
              <a:t>k</a:t>
            </a:r>
            <a:r>
              <a:rPr lang="en" sz="1600"/>
              <a:t>=1 for k=context words</a:t>
            </a:r>
            <a:r>
              <a:rPr lang="en" sz="1600">
                <a:solidFill>
                  <a:schemeClr val="dk1"/>
                </a:solidFill>
              </a:rPr>
              <a:t>}</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Back Propagation (Skip-Gram - Naive Softmax) </a:t>
            </a:r>
            <a:endParaRPr/>
          </a:p>
        </p:txBody>
      </p:sp>
      <p:sp>
        <p:nvSpPr>
          <p:cNvPr id="138" name="Google Shape;138;p20"/>
          <p:cNvSpPr txBox="1">
            <a:spLocks noGrp="1"/>
          </p:cNvSpPr>
          <p:nvPr>
            <p:ph type="body" idx="1"/>
          </p:nvPr>
        </p:nvSpPr>
        <p:spPr>
          <a:xfrm>
            <a:off x="5863268" y="2530138"/>
            <a:ext cx="2943300" cy="505500"/>
          </a:xfrm>
          <a:prstGeom prst="rect">
            <a:avLst/>
          </a:prstGeom>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rgbClr val="0000FF"/>
                </a:solidFill>
              </a:rPr>
              <a:t>Backward Propagation</a:t>
            </a:r>
            <a:endParaRPr/>
          </a:p>
        </p:txBody>
      </p:sp>
      <p:pic>
        <p:nvPicPr>
          <p:cNvPr id="139" name="Google Shape;139;p20"/>
          <p:cNvPicPr preferRelativeResize="0"/>
          <p:nvPr/>
        </p:nvPicPr>
        <p:blipFill>
          <a:blip r:embed="rId3">
            <a:alphaModFix/>
          </a:blip>
          <a:stretch>
            <a:fillRect/>
          </a:stretch>
        </p:blipFill>
        <p:spPr>
          <a:xfrm>
            <a:off x="886554" y="1246325"/>
            <a:ext cx="4382845" cy="2532325"/>
          </a:xfrm>
          <a:prstGeom prst="rect">
            <a:avLst/>
          </a:prstGeom>
          <a:noFill/>
          <a:ln>
            <a:noFill/>
          </a:ln>
        </p:spPr>
      </p:pic>
      <p:sp>
        <p:nvSpPr>
          <p:cNvPr id="140" name="Google Shape;140;p20"/>
          <p:cNvSpPr txBox="1">
            <a:spLocks noGrp="1"/>
          </p:cNvSpPr>
          <p:nvPr>
            <p:ph type="body" idx="1"/>
          </p:nvPr>
        </p:nvSpPr>
        <p:spPr>
          <a:xfrm>
            <a:off x="5391325" y="1052700"/>
            <a:ext cx="3676200" cy="424500"/>
          </a:xfrm>
          <a:prstGeom prst="rect">
            <a:avLst/>
          </a:prstGeom>
          <a:ln w="38100"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a:solidFill>
                  <a:srgbClr val="0000FF"/>
                </a:solidFill>
              </a:rPr>
              <a:t>Error function per context word</a:t>
            </a:r>
            <a:endParaRPr b="1">
              <a:solidFill>
                <a:srgbClr val="0000FF"/>
              </a:solidFill>
            </a:endParaRPr>
          </a:p>
          <a:p>
            <a:pPr marL="0" lvl="0" indent="0" algn="l" rtl="0">
              <a:spcBef>
                <a:spcPts val="1600"/>
              </a:spcBef>
              <a:spcAft>
                <a:spcPts val="0"/>
              </a:spcAft>
              <a:buNone/>
            </a:pPr>
            <a:endParaRPr b="1"/>
          </a:p>
          <a:p>
            <a:pPr marL="0" lvl="0" indent="0" algn="l" rtl="0">
              <a:spcBef>
                <a:spcPts val="1600"/>
              </a:spcBef>
              <a:spcAft>
                <a:spcPts val="1600"/>
              </a:spcAft>
              <a:buNone/>
            </a:pPr>
            <a:endParaRPr/>
          </a:p>
        </p:txBody>
      </p:sp>
      <p:pic>
        <p:nvPicPr>
          <p:cNvPr id="141" name="Google Shape;141;p20"/>
          <p:cNvPicPr preferRelativeResize="0"/>
          <p:nvPr/>
        </p:nvPicPr>
        <p:blipFill>
          <a:blip r:embed="rId4">
            <a:alphaModFix/>
          </a:blip>
          <a:stretch>
            <a:fillRect/>
          </a:stretch>
        </p:blipFill>
        <p:spPr>
          <a:xfrm>
            <a:off x="5883476" y="3147725"/>
            <a:ext cx="1780129" cy="630925"/>
          </a:xfrm>
          <a:prstGeom prst="rect">
            <a:avLst/>
          </a:prstGeom>
          <a:noFill/>
          <a:ln w="1905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142" name="Google Shape;142;p20"/>
          <p:cNvPicPr preferRelativeResize="0"/>
          <p:nvPr/>
        </p:nvPicPr>
        <p:blipFill>
          <a:blip r:embed="rId5">
            <a:alphaModFix/>
          </a:blip>
          <a:stretch>
            <a:fillRect/>
          </a:stretch>
        </p:blipFill>
        <p:spPr>
          <a:xfrm>
            <a:off x="6644875" y="3936175"/>
            <a:ext cx="2403300" cy="610004"/>
          </a:xfrm>
          <a:prstGeom prst="rect">
            <a:avLst/>
          </a:prstGeom>
          <a:noFill/>
          <a:ln w="1905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143" name="Google Shape;143;p20"/>
          <p:cNvPicPr preferRelativeResize="0"/>
          <p:nvPr/>
        </p:nvPicPr>
        <p:blipFill>
          <a:blip r:embed="rId6">
            <a:alphaModFix/>
          </a:blip>
          <a:stretch>
            <a:fillRect/>
          </a:stretch>
        </p:blipFill>
        <p:spPr>
          <a:xfrm>
            <a:off x="3194338" y="3927393"/>
            <a:ext cx="3364925" cy="630925"/>
          </a:xfrm>
          <a:prstGeom prst="rect">
            <a:avLst/>
          </a:prstGeom>
          <a:noFill/>
          <a:ln w="1905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144" name="Google Shape;144;p20"/>
          <p:cNvPicPr preferRelativeResize="0"/>
          <p:nvPr/>
        </p:nvPicPr>
        <p:blipFill>
          <a:blip r:embed="rId7">
            <a:alphaModFix/>
          </a:blip>
          <a:stretch>
            <a:fillRect/>
          </a:stretch>
        </p:blipFill>
        <p:spPr>
          <a:xfrm>
            <a:off x="25885" y="3931050"/>
            <a:ext cx="3084372" cy="610000"/>
          </a:xfrm>
          <a:prstGeom prst="rect">
            <a:avLst/>
          </a:prstGeom>
          <a:noFill/>
          <a:ln w="19050"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145" name="Google Shape;145;p20"/>
          <p:cNvPicPr preferRelativeResize="0"/>
          <p:nvPr/>
        </p:nvPicPr>
        <p:blipFill>
          <a:blip r:embed="rId8">
            <a:alphaModFix/>
          </a:blip>
          <a:stretch>
            <a:fillRect/>
          </a:stretch>
        </p:blipFill>
        <p:spPr>
          <a:xfrm>
            <a:off x="6612825" y="4653379"/>
            <a:ext cx="2403300" cy="408622"/>
          </a:xfrm>
          <a:prstGeom prst="rect">
            <a:avLst/>
          </a:prstGeom>
          <a:noFill/>
          <a:ln>
            <a:noFill/>
          </a:ln>
        </p:spPr>
      </p:pic>
      <p:pic>
        <p:nvPicPr>
          <p:cNvPr id="146" name="Google Shape;146;p20"/>
          <p:cNvPicPr preferRelativeResize="0"/>
          <p:nvPr/>
        </p:nvPicPr>
        <p:blipFill>
          <a:blip r:embed="rId9">
            <a:alphaModFix/>
          </a:blip>
          <a:stretch>
            <a:fillRect/>
          </a:stretch>
        </p:blipFill>
        <p:spPr>
          <a:xfrm>
            <a:off x="419275" y="4666241"/>
            <a:ext cx="2114816" cy="424500"/>
          </a:xfrm>
          <a:prstGeom prst="rect">
            <a:avLst/>
          </a:prstGeom>
          <a:noFill/>
          <a:ln>
            <a:noFill/>
          </a:ln>
        </p:spPr>
      </p:pic>
      <p:sp>
        <p:nvSpPr>
          <p:cNvPr id="147" name="Google Shape;147;p20"/>
          <p:cNvSpPr txBox="1"/>
          <p:nvPr/>
        </p:nvSpPr>
        <p:spPr>
          <a:xfrm>
            <a:off x="-363925" y="2632400"/>
            <a:ext cx="6987300" cy="81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48" name="Google Shape;148;p20"/>
          <p:cNvPicPr preferRelativeResize="0"/>
          <p:nvPr/>
        </p:nvPicPr>
        <p:blipFill>
          <a:blip r:embed="rId10">
            <a:alphaModFix/>
          </a:blip>
          <a:stretch>
            <a:fillRect/>
          </a:stretch>
        </p:blipFill>
        <p:spPr>
          <a:xfrm>
            <a:off x="6323250" y="1598476"/>
            <a:ext cx="1780125" cy="741712"/>
          </a:xfrm>
          <a:prstGeom prst="rect">
            <a:avLst/>
          </a:prstGeom>
          <a:noFill/>
          <a:ln>
            <a:noFill/>
          </a:ln>
        </p:spPr>
      </p:pic>
      <p:sp>
        <p:nvSpPr>
          <p:cNvPr id="149" name="Google Shape;149;p20"/>
          <p:cNvSpPr txBox="1"/>
          <p:nvPr/>
        </p:nvSpPr>
        <p:spPr>
          <a:xfrm>
            <a:off x="7635625" y="3190425"/>
            <a:ext cx="1431900" cy="60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0000"/>
                </a:solidFill>
              </a:rPr>
              <a:t>Complex derivation - </a:t>
            </a:r>
            <a:r>
              <a:rPr lang="en" b="1" u="sng">
                <a:solidFill>
                  <a:schemeClr val="hlink"/>
                </a:solidFill>
                <a:hlinkClick r:id="rId11" action="ppaction://hlinksldjump"/>
              </a:rPr>
              <a:t>A1</a:t>
            </a:r>
            <a:endParaRPr b="1">
              <a:solidFill>
                <a:srgbClr val="FF0000"/>
              </a:solidFill>
            </a:endParaRPr>
          </a:p>
        </p:txBody>
      </p:sp>
      <p:cxnSp>
        <p:nvCxnSpPr>
          <p:cNvPr id="150" name="Google Shape;150;p20"/>
          <p:cNvCxnSpPr/>
          <p:nvPr/>
        </p:nvCxnSpPr>
        <p:spPr>
          <a:xfrm flipH="1">
            <a:off x="480050" y="3333000"/>
            <a:ext cx="5143500" cy="438900"/>
          </a:xfrm>
          <a:prstGeom prst="bentConnector3">
            <a:avLst>
              <a:gd name="adj1" fmla="val 0"/>
            </a:avLst>
          </a:prstGeom>
          <a:noFill/>
          <a:ln w="38100" cap="flat" cmpd="sng">
            <a:solidFill>
              <a:schemeClr val="dk2"/>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Implementation</a:t>
            </a:r>
            <a:endParaRPr/>
          </a:p>
        </p:txBody>
      </p:sp>
      <p:sp>
        <p:nvSpPr>
          <p:cNvPr id="156" name="Google Shape;156;p21"/>
          <p:cNvSpPr txBox="1">
            <a:spLocks noGrp="1"/>
          </p:cNvSpPr>
          <p:nvPr>
            <p:ph type="body" idx="1"/>
          </p:nvPr>
        </p:nvSpPr>
        <p:spPr>
          <a:xfrm>
            <a:off x="311625" y="1152475"/>
            <a:ext cx="8520600" cy="3854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b="1" dirty="0"/>
              <a:t>Implemented the word2vec algorithm (skip-gram) to extract word embeddings.</a:t>
            </a:r>
            <a:endParaRPr b="1" dirty="0"/>
          </a:p>
          <a:p>
            <a:pPr marL="457200" lvl="0" indent="-342900" algn="l" rtl="0">
              <a:spcBef>
                <a:spcPts val="0"/>
              </a:spcBef>
              <a:spcAft>
                <a:spcPts val="0"/>
              </a:spcAft>
              <a:buSzPts val="1800"/>
              <a:buChar char="●"/>
            </a:pPr>
            <a:r>
              <a:rPr lang="en" b="1" dirty="0"/>
              <a:t>Implemented a bare-bones python code that could only work with 100 reviews (out of 75K) with 40 embedding vector dimension.</a:t>
            </a:r>
            <a:endParaRPr b="1" dirty="0"/>
          </a:p>
          <a:p>
            <a:pPr marL="457200" lvl="0" indent="-342900" algn="l" rtl="0">
              <a:spcBef>
                <a:spcPts val="0"/>
              </a:spcBef>
              <a:spcAft>
                <a:spcPts val="0"/>
              </a:spcAft>
              <a:buSzPts val="1800"/>
              <a:buChar char="●"/>
            </a:pPr>
            <a:r>
              <a:rPr lang="en" b="1" dirty="0"/>
              <a:t>Tensorflow implementation with negative sampling worked with full corpus (that will be shown later)</a:t>
            </a:r>
            <a:endParaRPr b="1" dirty="0"/>
          </a:p>
          <a:p>
            <a:pPr marL="457200" lvl="0" indent="-342900" algn="l" rtl="0">
              <a:spcBef>
                <a:spcPts val="0"/>
              </a:spcBef>
              <a:spcAft>
                <a:spcPts val="0"/>
              </a:spcAft>
              <a:buSzPts val="1800"/>
              <a:buChar char="●"/>
            </a:pPr>
            <a:r>
              <a:rPr lang="en" b="1" dirty="0"/>
              <a:t>Have used below setting to extract the word embeddings.</a:t>
            </a:r>
            <a:endParaRPr b="1" dirty="0"/>
          </a:p>
          <a:p>
            <a:pPr marL="914400" lvl="1" indent="-317500" algn="l" rtl="0">
              <a:spcBef>
                <a:spcPts val="0"/>
              </a:spcBef>
              <a:spcAft>
                <a:spcPts val="0"/>
              </a:spcAft>
              <a:buSzPts val="1400"/>
              <a:buChar char="○"/>
            </a:pPr>
            <a:r>
              <a:rPr lang="en" b="1" dirty="0"/>
              <a:t>Embedding vector dimension = 40</a:t>
            </a:r>
            <a:endParaRPr b="1" dirty="0"/>
          </a:p>
          <a:p>
            <a:pPr marL="914400" lvl="1" indent="-317500" algn="l" rtl="0">
              <a:spcBef>
                <a:spcPts val="0"/>
              </a:spcBef>
              <a:spcAft>
                <a:spcPts val="0"/>
              </a:spcAft>
              <a:buSzPts val="1400"/>
              <a:buChar char="○"/>
            </a:pPr>
            <a:r>
              <a:rPr lang="en" b="1" dirty="0"/>
              <a:t>max_vocabulary_size = 2000 # Total number of different words in the vocabulary</a:t>
            </a:r>
            <a:endParaRPr b="1" dirty="0"/>
          </a:p>
          <a:p>
            <a:pPr marL="914400" lvl="1" indent="-317500" algn="l" rtl="0">
              <a:spcBef>
                <a:spcPts val="0"/>
              </a:spcBef>
              <a:spcAft>
                <a:spcPts val="0"/>
              </a:spcAft>
              <a:buSzPts val="1400"/>
              <a:buChar char="○"/>
            </a:pPr>
            <a:r>
              <a:rPr lang="en" b="1" dirty="0"/>
              <a:t>min_occurrence = 1 # Remove all words that does not appears at least n times</a:t>
            </a:r>
            <a:endParaRPr b="1" dirty="0"/>
          </a:p>
          <a:p>
            <a:pPr marL="914400" lvl="1" indent="-317500" algn="l" rtl="0">
              <a:spcBef>
                <a:spcPts val="0"/>
              </a:spcBef>
              <a:spcAft>
                <a:spcPts val="0"/>
              </a:spcAft>
              <a:buSzPts val="1400"/>
              <a:buChar char="○"/>
            </a:pPr>
            <a:r>
              <a:rPr lang="en" b="1" dirty="0"/>
              <a:t>skip_window = 4 # How many words to consider left and right</a:t>
            </a:r>
            <a:endParaRPr b="1" dirty="0"/>
          </a:p>
          <a:p>
            <a:pPr marL="914400" lvl="1" indent="-317500" algn="l" rtl="0">
              <a:spcBef>
                <a:spcPts val="0"/>
              </a:spcBef>
              <a:spcAft>
                <a:spcPts val="0"/>
              </a:spcAft>
              <a:buSzPts val="1400"/>
              <a:buChar char="○"/>
            </a:pPr>
            <a:r>
              <a:rPr lang="en" b="1" dirty="0"/>
              <a:t>Epoch = 1000</a:t>
            </a:r>
            <a:endParaRPr b="1"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TotalTime>
  <Words>2065</Words>
  <Application>Microsoft Macintosh PowerPoint</Application>
  <PresentationFormat>On-screen Show (16:9)</PresentationFormat>
  <Paragraphs>175</Paragraphs>
  <Slides>20</Slides>
  <Notes>20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Simple Light</vt:lpstr>
      <vt:lpstr> Dish Name Extraction from Review Corpus</vt:lpstr>
      <vt:lpstr>Why This Project?</vt:lpstr>
      <vt:lpstr>Index</vt:lpstr>
      <vt:lpstr>Extracting Word Meanings</vt:lpstr>
      <vt:lpstr>Model Architecture (basis of CBOW, Skip-Gram) </vt:lpstr>
      <vt:lpstr>Model Architecture (Skip-Gram with Naive Softmax) </vt:lpstr>
      <vt:lpstr>Forward Propagation (Skip-Gram - Naive Softmax) </vt:lpstr>
      <vt:lpstr>Back Propagation (Skip-Gram - Naive Softmax) </vt:lpstr>
      <vt:lpstr>Model Implementation</vt:lpstr>
      <vt:lpstr>Data Preparation</vt:lpstr>
      <vt:lpstr>t-SNE Projection of 40D Embeddings to 2D</vt:lpstr>
      <vt:lpstr>Speed Optimization (Negative Sampling)  </vt:lpstr>
      <vt:lpstr>Model Implementation</vt:lpstr>
      <vt:lpstr>t-SNE Projection of 50D Embeddings to 2D</vt:lpstr>
      <vt:lpstr>t-SNE Projection of 50D Embeddings to 2D</vt:lpstr>
      <vt:lpstr>Snapshot of the algorithm cosine-sim results</vt:lpstr>
      <vt:lpstr>Calculate precision metric w.r.t GenSim</vt:lpstr>
      <vt:lpstr>Calculate precision metric w.r.t GenSim</vt:lpstr>
      <vt:lpstr>Appendix A1 - Softmax prediction error </vt:lpstr>
      <vt:lpstr>A2 - Error Function Derivation (Negative Sampling)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Dish Name Extraction from Review Corpus</dc:title>
  <cp:lastModifiedBy>Bala</cp:lastModifiedBy>
  <cp:revision>14</cp:revision>
  <dcterms:modified xsi:type="dcterms:W3CDTF">2019-01-30T07:12:23Z</dcterms:modified>
</cp:coreProperties>
</file>